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8" r:id="rId4"/>
    <p:sldId id="260" r:id="rId5"/>
    <p:sldId id="261" r:id="rId6"/>
    <p:sldId id="287" r:id="rId7"/>
    <p:sldId id="286" r:id="rId8"/>
    <p:sldId id="263" r:id="rId9"/>
    <p:sldId id="264" r:id="rId10"/>
    <p:sldId id="265" r:id="rId11"/>
    <p:sldId id="289" r:id="rId12"/>
    <p:sldId id="266" r:id="rId13"/>
    <p:sldId id="267" r:id="rId14"/>
    <p:sldId id="268" r:id="rId15"/>
    <p:sldId id="288" r:id="rId16"/>
    <p:sldId id="274" r:id="rId17"/>
    <p:sldId id="281" r:id="rId18"/>
    <p:sldId id="275" r:id="rId19"/>
    <p:sldId id="276" r:id="rId20"/>
    <p:sldId id="277" r:id="rId21"/>
    <p:sldId id="278" r:id="rId22"/>
    <p:sldId id="282" r:id="rId23"/>
    <p:sldId id="284" r:id="rId24"/>
    <p:sldId id="280" r:id="rId25"/>
    <p:sldId id="285" r:id="rId26"/>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6AA"/>
    <a:srgbClr val="EDE7F7"/>
    <a:srgbClr val="FFD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7199-1953-7861-A5D1-79DF9A5540D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3208D517-CB84-E007-F696-50A47D496D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E1A3E9AA-8CA0-5DB3-165A-7F61F4D5D6D6}"/>
              </a:ext>
            </a:extLst>
          </p:cNvPr>
          <p:cNvSpPr>
            <a:spLocks noGrp="1"/>
          </p:cNvSpPr>
          <p:nvPr>
            <p:ph type="dt" sz="half" idx="10"/>
          </p:nvPr>
        </p:nvSpPr>
        <p:spPr/>
        <p:txBody>
          <a:bodyPr/>
          <a:lstStyle/>
          <a:p>
            <a:fld id="{B1A66B44-D4FC-D74B-A2FB-2CD7AD52C5F2}" type="datetimeFigureOut">
              <a:rPr lang="en-SE" smtClean="0"/>
              <a:t>03/23/2023</a:t>
            </a:fld>
            <a:endParaRPr lang="en-SE"/>
          </a:p>
        </p:txBody>
      </p:sp>
      <p:sp>
        <p:nvSpPr>
          <p:cNvPr id="5" name="Footer Placeholder 4">
            <a:extLst>
              <a:ext uri="{FF2B5EF4-FFF2-40B4-BE49-F238E27FC236}">
                <a16:creationId xmlns:a16="http://schemas.microsoft.com/office/drawing/2014/main" id="{4458D9AA-5D06-E455-6B9F-FF7EE55C44FC}"/>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460C31FC-1E7E-8D5E-D03F-679A25271EC9}"/>
              </a:ext>
            </a:extLst>
          </p:cNvPr>
          <p:cNvSpPr>
            <a:spLocks noGrp="1"/>
          </p:cNvSpPr>
          <p:nvPr>
            <p:ph type="sldNum" sz="quarter" idx="12"/>
          </p:nvPr>
        </p:nvSpPr>
        <p:spPr/>
        <p:txBody>
          <a:bodyPr/>
          <a:lstStyle/>
          <a:p>
            <a:fld id="{1EE2C4BB-A156-1C4B-8C84-05B55D71C596}" type="slidenum">
              <a:rPr lang="en-SE" smtClean="0"/>
              <a:t>‹#›</a:t>
            </a:fld>
            <a:endParaRPr lang="en-SE"/>
          </a:p>
        </p:txBody>
      </p:sp>
    </p:spTree>
    <p:extLst>
      <p:ext uri="{BB962C8B-B14F-4D97-AF65-F5344CB8AC3E}">
        <p14:creationId xmlns:p14="http://schemas.microsoft.com/office/powerpoint/2010/main" val="384544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1E20-182E-430B-02CF-ACCCAD9D0FA5}"/>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0D3C628F-20B7-5964-2AD1-1E9C3084B3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BB193DD5-D4BB-6926-1E17-31668874C5BE}"/>
              </a:ext>
            </a:extLst>
          </p:cNvPr>
          <p:cNvSpPr>
            <a:spLocks noGrp="1"/>
          </p:cNvSpPr>
          <p:nvPr>
            <p:ph type="dt" sz="half" idx="10"/>
          </p:nvPr>
        </p:nvSpPr>
        <p:spPr/>
        <p:txBody>
          <a:bodyPr/>
          <a:lstStyle/>
          <a:p>
            <a:fld id="{B1A66B44-D4FC-D74B-A2FB-2CD7AD52C5F2}" type="datetimeFigureOut">
              <a:rPr lang="en-SE" smtClean="0"/>
              <a:t>03/23/2023</a:t>
            </a:fld>
            <a:endParaRPr lang="en-SE"/>
          </a:p>
        </p:txBody>
      </p:sp>
      <p:sp>
        <p:nvSpPr>
          <p:cNvPr id="5" name="Footer Placeholder 4">
            <a:extLst>
              <a:ext uri="{FF2B5EF4-FFF2-40B4-BE49-F238E27FC236}">
                <a16:creationId xmlns:a16="http://schemas.microsoft.com/office/drawing/2014/main" id="{B2B45C9E-ADF4-A94C-5BAF-45275CD948AD}"/>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9B6F3797-51FF-8EB2-F678-0D6E852CF894}"/>
              </a:ext>
            </a:extLst>
          </p:cNvPr>
          <p:cNvSpPr>
            <a:spLocks noGrp="1"/>
          </p:cNvSpPr>
          <p:nvPr>
            <p:ph type="sldNum" sz="quarter" idx="12"/>
          </p:nvPr>
        </p:nvSpPr>
        <p:spPr/>
        <p:txBody>
          <a:bodyPr/>
          <a:lstStyle/>
          <a:p>
            <a:fld id="{1EE2C4BB-A156-1C4B-8C84-05B55D71C596}" type="slidenum">
              <a:rPr lang="en-SE" smtClean="0"/>
              <a:t>‹#›</a:t>
            </a:fld>
            <a:endParaRPr lang="en-SE"/>
          </a:p>
        </p:txBody>
      </p:sp>
    </p:spTree>
    <p:extLst>
      <p:ext uri="{BB962C8B-B14F-4D97-AF65-F5344CB8AC3E}">
        <p14:creationId xmlns:p14="http://schemas.microsoft.com/office/powerpoint/2010/main" val="358836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99DE62-65E8-0970-E1F8-3E59A320093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F9EFE7FD-5E04-2984-22BB-F4CA31CA83F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C00855B1-D831-7B44-A699-DCB7102EFD11}"/>
              </a:ext>
            </a:extLst>
          </p:cNvPr>
          <p:cNvSpPr>
            <a:spLocks noGrp="1"/>
          </p:cNvSpPr>
          <p:nvPr>
            <p:ph type="dt" sz="half" idx="10"/>
          </p:nvPr>
        </p:nvSpPr>
        <p:spPr/>
        <p:txBody>
          <a:bodyPr/>
          <a:lstStyle/>
          <a:p>
            <a:fld id="{B1A66B44-D4FC-D74B-A2FB-2CD7AD52C5F2}" type="datetimeFigureOut">
              <a:rPr lang="en-SE" smtClean="0"/>
              <a:t>03/23/2023</a:t>
            </a:fld>
            <a:endParaRPr lang="en-SE"/>
          </a:p>
        </p:txBody>
      </p:sp>
      <p:sp>
        <p:nvSpPr>
          <p:cNvPr id="5" name="Footer Placeholder 4">
            <a:extLst>
              <a:ext uri="{FF2B5EF4-FFF2-40B4-BE49-F238E27FC236}">
                <a16:creationId xmlns:a16="http://schemas.microsoft.com/office/drawing/2014/main" id="{7178875E-C314-495D-D2BF-77B07526D6EC}"/>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C012FC10-6AE2-6214-1808-E12E5226D253}"/>
              </a:ext>
            </a:extLst>
          </p:cNvPr>
          <p:cNvSpPr>
            <a:spLocks noGrp="1"/>
          </p:cNvSpPr>
          <p:nvPr>
            <p:ph type="sldNum" sz="quarter" idx="12"/>
          </p:nvPr>
        </p:nvSpPr>
        <p:spPr/>
        <p:txBody>
          <a:bodyPr/>
          <a:lstStyle/>
          <a:p>
            <a:fld id="{1EE2C4BB-A156-1C4B-8C84-05B55D71C596}" type="slidenum">
              <a:rPr lang="en-SE" smtClean="0"/>
              <a:t>‹#›</a:t>
            </a:fld>
            <a:endParaRPr lang="en-SE"/>
          </a:p>
        </p:txBody>
      </p:sp>
    </p:spTree>
    <p:extLst>
      <p:ext uri="{BB962C8B-B14F-4D97-AF65-F5344CB8AC3E}">
        <p14:creationId xmlns:p14="http://schemas.microsoft.com/office/powerpoint/2010/main" val="230253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8AB3-F83A-5554-800F-4739C1F2CE0F}"/>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91FA5558-D5A3-DCAE-FC4E-EC020F6A240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64A02A6B-6384-3326-A349-4CD1CB800B7D}"/>
              </a:ext>
            </a:extLst>
          </p:cNvPr>
          <p:cNvSpPr>
            <a:spLocks noGrp="1"/>
          </p:cNvSpPr>
          <p:nvPr>
            <p:ph type="dt" sz="half" idx="10"/>
          </p:nvPr>
        </p:nvSpPr>
        <p:spPr/>
        <p:txBody>
          <a:bodyPr/>
          <a:lstStyle/>
          <a:p>
            <a:fld id="{B1A66B44-D4FC-D74B-A2FB-2CD7AD52C5F2}" type="datetimeFigureOut">
              <a:rPr lang="en-SE" smtClean="0"/>
              <a:t>03/23/2023</a:t>
            </a:fld>
            <a:endParaRPr lang="en-SE"/>
          </a:p>
        </p:txBody>
      </p:sp>
      <p:sp>
        <p:nvSpPr>
          <p:cNvPr id="5" name="Footer Placeholder 4">
            <a:extLst>
              <a:ext uri="{FF2B5EF4-FFF2-40B4-BE49-F238E27FC236}">
                <a16:creationId xmlns:a16="http://schemas.microsoft.com/office/drawing/2014/main" id="{8EC0A2EC-BF22-1152-E808-994B3B99138D}"/>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C7F3F357-5215-70B5-9E84-1C6CF26C85B0}"/>
              </a:ext>
            </a:extLst>
          </p:cNvPr>
          <p:cNvSpPr>
            <a:spLocks noGrp="1"/>
          </p:cNvSpPr>
          <p:nvPr>
            <p:ph type="sldNum" sz="quarter" idx="12"/>
          </p:nvPr>
        </p:nvSpPr>
        <p:spPr/>
        <p:txBody>
          <a:bodyPr/>
          <a:lstStyle/>
          <a:p>
            <a:fld id="{1EE2C4BB-A156-1C4B-8C84-05B55D71C596}" type="slidenum">
              <a:rPr lang="en-SE" smtClean="0"/>
              <a:t>‹#›</a:t>
            </a:fld>
            <a:endParaRPr lang="en-SE"/>
          </a:p>
        </p:txBody>
      </p:sp>
    </p:spTree>
    <p:extLst>
      <p:ext uri="{BB962C8B-B14F-4D97-AF65-F5344CB8AC3E}">
        <p14:creationId xmlns:p14="http://schemas.microsoft.com/office/powerpoint/2010/main" val="397167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80E3-C9EB-F596-665D-406B25A7C1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82FCF410-856F-38CF-E951-DB2576CAF4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C41C084-A173-9C22-6F8D-9CAC889A2EB7}"/>
              </a:ext>
            </a:extLst>
          </p:cNvPr>
          <p:cNvSpPr>
            <a:spLocks noGrp="1"/>
          </p:cNvSpPr>
          <p:nvPr>
            <p:ph type="dt" sz="half" idx="10"/>
          </p:nvPr>
        </p:nvSpPr>
        <p:spPr/>
        <p:txBody>
          <a:bodyPr/>
          <a:lstStyle/>
          <a:p>
            <a:fld id="{B1A66B44-D4FC-D74B-A2FB-2CD7AD52C5F2}" type="datetimeFigureOut">
              <a:rPr lang="en-SE" smtClean="0"/>
              <a:t>03/23/2023</a:t>
            </a:fld>
            <a:endParaRPr lang="en-SE"/>
          </a:p>
        </p:txBody>
      </p:sp>
      <p:sp>
        <p:nvSpPr>
          <p:cNvPr id="5" name="Footer Placeholder 4">
            <a:extLst>
              <a:ext uri="{FF2B5EF4-FFF2-40B4-BE49-F238E27FC236}">
                <a16:creationId xmlns:a16="http://schemas.microsoft.com/office/drawing/2014/main" id="{61A08707-9C4B-88BE-8C18-F31C865CBEBF}"/>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4F35692D-08B5-81EB-6C88-11864B3C00D5}"/>
              </a:ext>
            </a:extLst>
          </p:cNvPr>
          <p:cNvSpPr>
            <a:spLocks noGrp="1"/>
          </p:cNvSpPr>
          <p:nvPr>
            <p:ph type="sldNum" sz="quarter" idx="12"/>
          </p:nvPr>
        </p:nvSpPr>
        <p:spPr/>
        <p:txBody>
          <a:bodyPr/>
          <a:lstStyle/>
          <a:p>
            <a:fld id="{1EE2C4BB-A156-1C4B-8C84-05B55D71C596}" type="slidenum">
              <a:rPr lang="en-SE" smtClean="0"/>
              <a:t>‹#›</a:t>
            </a:fld>
            <a:endParaRPr lang="en-SE"/>
          </a:p>
        </p:txBody>
      </p:sp>
    </p:spTree>
    <p:extLst>
      <p:ext uri="{BB962C8B-B14F-4D97-AF65-F5344CB8AC3E}">
        <p14:creationId xmlns:p14="http://schemas.microsoft.com/office/powerpoint/2010/main" val="172452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F507-3F6B-F710-B7DE-51DA4972F426}"/>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5E1F3D99-0F03-50BF-3292-4912BA80568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Content Placeholder 3">
            <a:extLst>
              <a:ext uri="{FF2B5EF4-FFF2-40B4-BE49-F238E27FC236}">
                <a16:creationId xmlns:a16="http://schemas.microsoft.com/office/drawing/2014/main" id="{10F44C8D-F123-1F0F-DF63-86604A25A1D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AAB5AF02-2261-DA8D-3D15-2DC3275E2CDA}"/>
              </a:ext>
            </a:extLst>
          </p:cNvPr>
          <p:cNvSpPr>
            <a:spLocks noGrp="1"/>
          </p:cNvSpPr>
          <p:nvPr>
            <p:ph type="dt" sz="half" idx="10"/>
          </p:nvPr>
        </p:nvSpPr>
        <p:spPr/>
        <p:txBody>
          <a:bodyPr/>
          <a:lstStyle/>
          <a:p>
            <a:fld id="{B1A66B44-D4FC-D74B-A2FB-2CD7AD52C5F2}" type="datetimeFigureOut">
              <a:rPr lang="en-SE" smtClean="0"/>
              <a:t>03/23/2023</a:t>
            </a:fld>
            <a:endParaRPr lang="en-SE"/>
          </a:p>
        </p:txBody>
      </p:sp>
      <p:sp>
        <p:nvSpPr>
          <p:cNvPr id="6" name="Footer Placeholder 5">
            <a:extLst>
              <a:ext uri="{FF2B5EF4-FFF2-40B4-BE49-F238E27FC236}">
                <a16:creationId xmlns:a16="http://schemas.microsoft.com/office/drawing/2014/main" id="{E53EBC53-4DAC-DB75-E467-DB7C23E56DC1}"/>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9A33BAEB-7285-0684-DEFE-C2F8FB03088A}"/>
              </a:ext>
            </a:extLst>
          </p:cNvPr>
          <p:cNvSpPr>
            <a:spLocks noGrp="1"/>
          </p:cNvSpPr>
          <p:nvPr>
            <p:ph type="sldNum" sz="quarter" idx="12"/>
          </p:nvPr>
        </p:nvSpPr>
        <p:spPr/>
        <p:txBody>
          <a:bodyPr/>
          <a:lstStyle/>
          <a:p>
            <a:fld id="{1EE2C4BB-A156-1C4B-8C84-05B55D71C596}" type="slidenum">
              <a:rPr lang="en-SE" smtClean="0"/>
              <a:t>‹#›</a:t>
            </a:fld>
            <a:endParaRPr lang="en-SE"/>
          </a:p>
        </p:txBody>
      </p:sp>
    </p:spTree>
    <p:extLst>
      <p:ext uri="{BB962C8B-B14F-4D97-AF65-F5344CB8AC3E}">
        <p14:creationId xmlns:p14="http://schemas.microsoft.com/office/powerpoint/2010/main" val="261275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5F5F-DB11-B961-8F4B-C547FF14429A}"/>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499F9CF9-C587-B5B7-1A53-AC4FB38991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9AE9CC-BB8D-1BD7-4896-F0F42DAD2C5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93443E12-E60E-9EE0-CB43-0666D479D6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BBF37A-9CC9-5195-0710-104FB9FA2B7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3F207B6E-FF11-755F-F79B-EA6519C8D2D0}"/>
              </a:ext>
            </a:extLst>
          </p:cNvPr>
          <p:cNvSpPr>
            <a:spLocks noGrp="1"/>
          </p:cNvSpPr>
          <p:nvPr>
            <p:ph type="dt" sz="half" idx="10"/>
          </p:nvPr>
        </p:nvSpPr>
        <p:spPr/>
        <p:txBody>
          <a:bodyPr/>
          <a:lstStyle/>
          <a:p>
            <a:fld id="{B1A66B44-D4FC-D74B-A2FB-2CD7AD52C5F2}" type="datetimeFigureOut">
              <a:rPr lang="en-SE" smtClean="0"/>
              <a:t>03/23/2023</a:t>
            </a:fld>
            <a:endParaRPr lang="en-SE"/>
          </a:p>
        </p:txBody>
      </p:sp>
      <p:sp>
        <p:nvSpPr>
          <p:cNvPr id="8" name="Footer Placeholder 7">
            <a:extLst>
              <a:ext uri="{FF2B5EF4-FFF2-40B4-BE49-F238E27FC236}">
                <a16:creationId xmlns:a16="http://schemas.microsoft.com/office/drawing/2014/main" id="{19406588-EB70-4D09-2CBB-1EE22EF41F0A}"/>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7C96F9EA-21F6-8707-655F-4B414FAFC528}"/>
              </a:ext>
            </a:extLst>
          </p:cNvPr>
          <p:cNvSpPr>
            <a:spLocks noGrp="1"/>
          </p:cNvSpPr>
          <p:nvPr>
            <p:ph type="sldNum" sz="quarter" idx="12"/>
          </p:nvPr>
        </p:nvSpPr>
        <p:spPr/>
        <p:txBody>
          <a:bodyPr/>
          <a:lstStyle/>
          <a:p>
            <a:fld id="{1EE2C4BB-A156-1C4B-8C84-05B55D71C596}" type="slidenum">
              <a:rPr lang="en-SE" smtClean="0"/>
              <a:t>‹#›</a:t>
            </a:fld>
            <a:endParaRPr lang="en-SE"/>
          </a:p>
        </p:txBody>
      </p:sp>
    </p:spTree>
    <p:extLst>
      <p:ext uri="{BB962C8B-B14F-4D97-AF65-F5344CB8AC3E}">
        <p14:creationId xmlns:p14="http://schemas.microsoft.com/office/powerpoint/2010/main" val="3452410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55DF-C75E-3F5E-3947-58BB4891AA17}"/>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A27B15EA-FDCB-DB20-35FB-572A5EBB1AB1}"/>
              </a:ext>
            </a:extLst>
          </p:cNvPr>
          <p:cNvSpPr>
            <a:spLocks noGrp="1"/>
          </p:cNvSpPr>
          <p:nvPr>
            <p:ph type="dt" sz="half" idx="10"/>
          </p:nvPr>
        </p:nvSpPr>
        <p:spPr/>
        <p:txBody>
          <a:bodyPr/>
          <a:lstStyle/>
          <a:p>
            <a:fld id="{B1A66B44-D4FC-D74B-A2FB-2CD7AD52C5F2}" type="datetimeFigureOut">
              <a:rPr lang="en-SE" smtClean="0"/>
              <a:t>03/23/2023</a:t>
            </a:fld>
            <a:endParaRPr lang="en-SE"/>
          </a:p>
        </p:txBody>
      </p:sp>
      <p:sp>
        <p:nvSpPr>
          <p:cNvPr id="4" name="Footer Placeholder 3">
            <a:extLst>
              <a:ext uri="{FF2B5EF4-FFF2-40B4-BE49-F238E27FC236}">
                <a16:creationId xmlns:a16="http://schemas.microsoft.com/office/drawing/2014/main" id="{A127E153-74C9-BCA7-3E77-597548D21A87}"/>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13DEF1B7-B119-E7A7-3EA4-D0806CB00A02}"/>
              </a:ext>
            </a:extLst>
          </p:cNvPr>
          <p:cNvSpPr>
            <a:spLocks noGrp="1"/>
          </p:cNvSpPr>
          <p:nvPr>
            <p:ph type="sldNum" sz="quarter" idx="12"/>
          </p:nvPr>
        </p:nvSpPr>
        <p:spPr/>
        <p:txBody>
          <a:bodyPr/>
          <a:lstStyle/>
          <a:p>
            <a:fld id="{1EE2C4BB-A156-1C4B-8C84-05B55D71C596}" type="slidenum">
              <a:rPr lang="en-SE" smtClean="0"/>
              <a:t>‹#›</a:t>
            </a:fld>
            <a:endParaRPr lang="en-SE"/>
          </a:p>
        </p:txBody>
      </p:sp>
    </p:spTree>
    <p:extLst>
      <p:ext uri="{BB962C8B-B14F-4D97-AF65-F5344CB8AC3E}">
        <p14:creationId xmlns:p14="http://schemas.microsoft.com/office/powerpoint/2010/main" val="254962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45C16-68B2-D980-A024-415DB89FA419}"/>
              </a:ext>
            </a:extLst>
          </p:cNvPr>
          <p:cNvSpPr>
            <a:spLocks noGrp="1"/>
          </p:cNvSpPr>
          <p:nvPr>
            <p:ph type="dt" sz="half" idx="10"/>
          </p:nvPr>
        </p:nvSpPr>
        <p:spPr/>
        <p:txBody>
          <a:bodyPr/>
          <a:lstStyle/>
          <a:p>
            <a:fld id="{B1A66B44-D4FC-D74B-A2FB-2CD7AD52C5F2}" type="datetimeFigureOut">
              <a:rPr lang="en-SE" smtClean="0"/>
              <a:t>03/23/2023</a:t>
            </a:fld>
            <a:endParaRPr lang="en-SE"/>
          </a:p>
        </p:txBody>
      </p:sp>
      <p:sp>
        <p:nvSpPr>
          <p:cNvPr id="3" name="Footer Placeholder 2">
            <a:extLst>
              <a:ext uri="{FF2B5EF4-FFF2-40B4-BE49-F238E27FC236}">
                <a16:creationId xmlns:a16="http://schemas.microsoft.com/office/drawing/2014/main" id="{A37F41E5-E187-AF01-6A1A-070999B6B0C1}"/>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FA088DAC-0BF2-BB45-B5DB-AFAB3D015D71}"/>
              </a:ext>
            </a:extLst>
          </p:cNvPr>
          <p:cNvSpPr>
            <a:spLocks noGrp="1"/>
          </p:cNvSpPr>
          <p:nvPr>
            <p:ph type="sldNum" sz="quarter" idx="12"/>
          </p:nvPr>
        </p:nvSpPr>
        <p:spPr/>
        <p:txBody>
          <a:bodyPr/>
          <a:lstStyle/>
          <a:p>
            <a:fld id="{1EE2C4BB-A156-1C4B-8C84-05B55D71C596}" type="slidenum">
              <a:rPr lang="en-SE" smtClean="0"/>
              <a:t>‹#›</a:t>
            </a:fld>
            <a:endParaRPr lang="en-SE"/>
          </a:p>
        </p:txBody>
      </p:sp>
    </p:spTree>
    <p:extLst>
      <p:ext uri="{BB962C8B-B14F-4D97-AF65-F5344CB8AC3E}">
        <p14:creationId xmlns:p14="http://schemas.microsoft.com/office/powerpoint/2010/main" val="47532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01D86-8348-1289-E3DC-0F1CDFE00E5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4DAFEF58-2304-05C4-D24E-7A1EB0E462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A545C2FE-B186-4510-6E2F-03BE936F3A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C26E988-A213-FB92-44B9-E305E13BC76E}"/>
              </a:ext>
            </a:extLst>
          </p:cNvPr>
          <p:cNvSpPr>
            <a:spLocks noGrp="1"/>
          </p:cNvSpPr>
          <p:nvPr>
            <p:ph type="dt" sz="half" idx="10"/>
          </p:nvPr>
        </p:nvSpPr>
        <p:spPr/>
        <p:txBody>
          <a:bodyPr/>
          <a:lstStyle/>
          <a:p>
            <a:fld id="{B1A66B44-D4FC-D74B-A2FB-2CD7AD52C5F2}" type="datetimeFigureOut">
              <a:rPr lang="en-SE" smtClean="0"/>
              <a:t>03/23/2023</a:t>
            </a:fld>
            <a:endParaRPr lang="en-SE"/>
          </a:p>
        </p:txBody>
      </p:sp>
      <p:sp>
        <p:nvSpPr>
          <p:cNvPr id="6" name="Footer Placeholder 5">
            <a:extLst>
              <a:ext uri="{FF2B5EF4-FFF2-40B4-BE49-F238E27FC236}">
                <a16:creationId xmlns:a16="http://schemas.microsoft.com/office/drawing/2014/main" id="{9BA95FFB-4F31-1F5E-44CD-B07E41E78C01}"/>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7FFA519C-8C57-E126-90EC-7E77EE22D8EE}"/>
              </a:ext>
            </a:extLst>
          </p:cNvPr>
          <p:cNvSpPr>
            <a:spLocks noGrp="1"/>
          </p:cNvSpPr>
          <p:nvPr>
            <p:ph type="sldNum" sz="quarter" idx="12"/>
          </p:nvPr>
        </p:nvSpPr>
        <p:spPr/>
        <p:txBody>
          <a:bodyPr/>
          <a:lstStyle/>
          <a:p>
            <a:fld id="{1EE2C4BB-A156-1C4B-8C84-05B55D71C596}" type="slidenum">
              <a:rPr lang="en-SE" smtClean="0"/>
              <a:t>‹#›</a:t>
            </a:fld>
            <a:endParaRPr lang="en-SE"/>
          </a:p>
        </p:txBody>
      </p:sp>
    </p:spTree>
    <p:extLst>
      <p:ext uri="{BB962C8B-B14F-4D97-AF65-F5344CB8AC3E}">
        <p14:creationId xmlns:p14="http://schemas.microsoft.com/office/powerpoint/2010/main" val="183971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C010-5699-E548-A197-1F5375A8ABB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EE378556-4992-FBA8-9F7C-E2E08B535B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B23EF726-499D-3E7C-6200-0A73F286C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2BB806-1D98-BA3B-16B8-96C8965C78BF}"/>
              </a:ext>
            </a:extLst>
          </p:cNvPr>
          <p:cNvSpPr>
            <a:spLocks noGrp="1"/>
          </p:cNvSpPr>
          <p:nvPr>
            <p:ph type="dt" sz="half" idx="10"/>
          </p:nvPr>
        </p:nvSpPr>
        <p:spPr/>
        <p:txBody>
          <a:bodyPr/>
          <a:lstStyle/>
          <a:p>
            <a:fld id="{B1A66B44-D4FC-D74B-A2FB-2CD7AD52C5F2}" type="datetimeFigureOut">
              <a:rPr lang="en-SE" smtClean="0"/>
              <a:t>03/23/2023</a:t>
            </a:fld>
            <a:endParaRPr lang="en-SE"/>
          </a:p>
        </p:txBody>
      </p:sp>
      <p:sp>
        <p:nvSpPr>
          <p:cNvPr id="6" name="Footer Placeholder 5">
            <a:extLst>
              <a:ext uri="{FF2B5EF4-FFF2-40B4-BE49-F238E27FC236}">
                <a16:creationId xmlns:a16="http://schemas.microsoft.com/office/drawing/2014/main" id="{115E58CA-24B7-FBC3-6A3E-DAB48E78AD5C}"/>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B06B4298-97F2-DAD5-835E-558044499A23}"/>
              </a:ext>
            </a:extLst>
          </p:cNvPr>
          <p:cNvSpPr>
            <a:spLocks noGrp="1"/>
          </p:cNvSpPr>
          <p:nvPr>
            <p:ph type="sldNum" sz="quarter" idx="12"/>
          </p:nvPr>
        </p:nvSpPr>
        <p:spPr/>
        <p:txBody>
          <a:bodyPr/>
          <a:lstStyle/>
          <a:p>
            <a:fld id="{1EE2C4BB-A156-1C4B-8C84-05B55D71C596}" type="slidenum">
              <a:rPr lang="en-SE" smtClean="0"/>
              <a:t>‹#›</a:t>
            </a:fld>
            <a:endParaRPr lang="en-SE"/>
          </a:p>
        </p:txBody>
      </p:sp>
    </p:spTree>
    <p:extLst>
      <p:ext uri="{BB962C8B-B14F-4D97-AF65-F5344CB8AC3E}">
        <p14:creationId xmlns:p14="http://schemas.microsoft.com/office/powerpoint/2010/main" val="1524827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0D8EBF-F4AB-9D79-93EB-F82D16B3B2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BDEF4E73-FDC6-DC95-79A6-A8EFDBE0A2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2D5997FE-544C-B022-4E77-7D7A5EB661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66B44-D4FC-D74B-A2FB-2CD7AD52C5F2}" type="datetimeFigureOut">
              <a:rPr lang="en-SE" smtClean="0"/>
              <a:t>03/23/2023</a:t>
            </a:fld>
            <a:endParaRPr lang="en-SE"/>
          </a:p>
        </p:txBody>
      </p:sp>
      <p:sp>
        <p:nvSpPr>
          <p:cNvPr id="5" name="Footer Placeholder 4">
            <a:extLst>
              <a:ext uri="{FF2B5EF4-FFF2-40B4-BE49-F238E27FC236}">
                <a16:creationId xmlns:a16="http://schemas.microsoft.com/office/drawing/2014/main" id="{9AC303AE-B297-F471-917F-6283E4F31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64D4D825-8B89-8D93-2A76-593FD6F38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2C4BB-A156-1C4B-8C84-05B55D71C596}" type="slidenum">
              <a:rPr lang="en-SE" smtClean="0"/>
              <a:t>‹#›</a:t>
            </a:fld>
            <a:endParaRPr lang="en-SE"/>
          </a:p>
        </p:txBody>
      </p:sp>
    </p:spTree>
    <p:extLst>
      <p:ext uri="{BB962C8B-B14F-4D97-AF65-F5344CB8AC3E}">
        <p14:creationId xmlns:p14="http://schemas.microsoft.com/office/powerpoint/2010/main" val="1301943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mailto:Bertilw.hok@gmail.co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1">
            <a:extLst>
              <a:ext uri="{FF2B5EF4-FFF2-40B4-BE49-F238E27FC236}">
                <a16:creationId xmlns:a16="http://schemas.microsoft.com/office/drawing/2014/main" id="{7136B393-1889-ACA0-9711-54DE17658E21}"/>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0" name="textruta 2">
            <a:extLst>
              <a:ext uri="{FF2B5EF4-FFF2-40B4-BE49-F238E27FC236}">
                <a16:creationId xmlns:a16="http://schemas.microsoft.com/office/drawing/2014/main" id="{A022EADB-B238-4E15-3327-2DDE77017D27}"/>
              </a:ext>
            </a:extLst>
          </p:cNvPr>
          <p:cNvSpPr txBox="1"/>
          <p:nvPr/>
        </p:nvSpPr>
        <p:spPr>
          <a:xfrm>
            <a:off x="1319347" y="2875002"/>
            <a:ext cx="4133230" cy="1107996"/>
          </a:xfrm>
          <a:prstGeom prst="rect">
            <a:avLst/>
          </a:prstGeom>
          <a:noFill/>
        </p:spPr>
        <p:txBody>
          <a:bodyPr wrap="square" rtlCol="0">
            <a:spAutoFit/>
          </a:bodyPr>
          <a:lstStyle/>
          <a:p>
            <a:pPr algn="ctr"/>
            <a:r>
              <a:rPr lang="sv-SE" sz="6600" dirty="0">
                <a:solidFill>
                  <a:srgbClr val="9426AA"/>
                </a:solidFill>
              </a:rPr>
              <a:t>Välkomna!</a:t>
            </a:r>
          </a:p>
        </p:txBody>
      </p:sp>
      <p:pic>
        <p:nvPicPr>
          <p:cNvPr id="11" name="Bildobjekt 4">
            <a:extLst>
              <a:ext uri="{FF2B5EF4-FFF2-40B4-BE49-F238E27FC236}">
                <a16:creationId xmlns:a16="http://schemas.microsoft.com/office/drawing/2014/main" id="{CCC08867-34CF-575B-4CD2-3895FF6EB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1658" y="513689"/>
            <a:ext cx="3936278" cy="5830621"/>
          </a:xfrm>
          <a:prstGeom prst="rect">
            <a:avLst/>
          </a:prstGeom>
        </p:spPr>
      </p:pic>
      <p:sp>
        <p:nvSpPr>
          <p:cNvPr id="2" name="textruta 1">
            <a:extLst>
              <a:ext uri="{FF2B5EF4-FFF2-40B4-BE49-F238E27FC236}">
                <a16:creationId xmlns:a16="http://schemas.microsoft.com/office/drawing/2014/main" id="{A59906CE-7CEA-59E1-C65F-361E49136B5D}"/>
              </a:ext>
            </a:extLst>
          </p:cNvPr>
          <p:cNvSpPr txBox="1"/>
          <p:nvPr/>
        </p:nvSpPr>
        <p:spPr>
          <a:xfrm>
            <a:off x="679182" y="549858"/>
            <a:ext cx="6048412" cy="523220"/>
          </a:xfrm>
          <a:prstGeom prst="rect">
            <a:avLst/>
          </a:prstGeom>
          <a:noFill/>
        </p:spPr>
        <p:txBody>
          <a:bodyPr wrap="square" rtlCol="0">
            <a:spAutoFit/>
          </a:bodyPr>
          <a:lstStyle/>
          <a:p>
            <a:r>
              <a:rPr lang="sv-SE" sz="2800" b="1" i="1" dirty="0">
                <a:solidFill>
                  <a:srgbClr val="9426AA"/>
                </a:solidFill>
              </a:rPr>
              <a:t>KARLSGATAN 2</a:t>
            </a:r>
            <a:r>
              <a:rPr lang="sv-SE" sz="2800" i="1" dirty="0">
                <a:solidFill>
                  <a:srgbClr val="9426AA"/>
                </a:solidFill>
              </a:rPr>
              <a:t>, Västerås, 23 mars 2023</a:t>
            </a:r>
          </a:p>
        </p:txBody>
      </p:sp>
    </p:spTree>
    <p:extLst>
      <p:ext uri="{BB962C8B-B14F-4D97-AF65-F5344CB8AC3E}">
        <p14:creationId xmlns:p14="http://schemas.microsoft.com/office/powerpoint/2010/main" val="364413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5DD5-DCD5-C28D-9637-2CD3179BC784}"/>
              </a:ext>
            </a:extLst>
          </p:cNvPr>
          <p:cNvSpPr>
            <a:spLocks noGrp="1"/>
          </p:cNvSpPr>
          <p:nvPr>
            <p:ph type="title"/>
          </p:nvPr>
        </p:nvSpPr>
        <p:spPr/>
        <p:txBody>
          <a:bodyPr/>
          <a:lstStyle/>
          <a:p>
            <a:endParaRPr lang="en-SE"/>
          </a:p>
        </p:txBody>
      </p:sp>
      <p:sp>
        <p:nvSpPr>
          <p:cNvPr id="3" name="Content Placeholder 2">
            <a:extLst>
              <a:ext uri="{FF2B5EF4-FFF2-40B4-BE49-F238E27FC236}">
                <a16:creationId xmlns:a16="http://schemas.microsoft.com/office/drawing/2014/main" id="{F863A3A8-CCE9-1A95-716C-4273B994D540}"/>
              </a:ext>
            </a:extLst>
          </p:cNvPr>
          <p:cNvSpPr>
            <a:spLocks noGrp="1"/>
          </p:cNvSpPr>
          <p:nvPr>
            <p:ph idx="1"/>
          </p:nvPr>
        </p:nvSpPr>
        <p:spPr/>
        <p:txBody>
          <a:bodyPr/>
          <a:lstStyle/>
          <a:p>
            <a:endParaRPr lang="en-SE"/>
          </a:p>
        </p:txBody>
      </p:sp>
      <p:sp>
        <p:nvSpPr>
          <p:cNvPr id="4" name="Rektangel 1">
            <a:extLst>
              <a:ext uri="{FF2B5EF4-FFF2-40B4-BE49-F238E27FC236}">
                <a16:creationId xmlns:a16="http://schemas.microsoft.com/office/drawing/2014/main" id="{E750477A-AEAF-73AC-4696-403344DEE93F}"/>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pic>
        <p:nvPicPr>
          <p:cNvPr id="5" name="Bildobjekt 2" descr="En bild som visar text, person&#10;&#10;Automatiskt genererad beskrivning">
            <a:extLst>
              <a:ext uri="{FF2B5EF4-FFF2-40B4-BE49-F238E27FC236}">
                <a16:creationId xmlns:a16="http://schemas.microsoft.com/office/drawing/2014/main" id="{DA943429-9C58-1946-DA92-FBD1F01D5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0040"/>
            <a:ext cx="12191999" cy="8008040"/>
          </a:xfrm>
          <a:prstGeom prst="rect">
            <a:avLst/>
          </a:prstGeom>
        </p:spPr>
      </p:pic>
      <p:sp>
        <p:nvSpPr>
          <p:cNvPr id="6" name="textruta 3">
            <a:extLst>
              <a:ext uri="{FF2B5EF4-FFF2-40B4-BE49-F238E27FC236}">
                <a16:creationId xmlns:a16="http://schemas.microsoft.com/office/drawing/2014/main" id="{99F8AF51-5100-BC18-E8F0-356100C1D97A}"/>
              </a:ext>
            </a:extLst>
          </p:cNvPr>
          <p:cNvSpPr txBox="1"/>
          <p:nvPr/>
        </p:nvSpPr>
        <p:spPr>
          <a:xfrm>
            <a:off x="497840" y="310891"/>
            <a:ext cx="11196320" cy="461665"/>
          </a:xfrm>
          <a:prstGeom prst="rect">
            <a:avLst/>
          </a:prstGeom>
          <a:noFill/>
        </p:spPr>
        <p:txBody>
          <a:bodyPr wrap="square" rtlCol="0">
            <a:spAutoFit/>
          </a:bodyPr>
          <a:lstStyle/>
          <a:p>
            <a:pPr algn="ctr"/>
            <a:r>
              <a:rPr lang="sv-SE" sz="2400" dirty="0">
                <a:solidFill>
                  <a:srgbClr val="EDE7F7"/>
                </a:solidFill>
              </a:rPr>
              <a:t>Sokrates (469-399 f. Kr.): ”Det enda jag vet är att jag ingenting vet.”</a:t>
            </a:r>
          </a:p>
        </p:txBody>
      </p:sp>
      <p:sp>
        <p:nvSpPr>
          <p:cNvPr id="7" name="textruta 6">
            <a:extLst>
              <a:ext uri="{FF2B5EF4-FFF2-40B4-BE49-F238E27FC236}">
                <a16:creationId xmlns:a16="http://schemas.microsoft.com/office/drawing/2014/main" id="{C6C92143-AA51-54FD-0FF9-81E04026CECC}"/>
              </a:ext>
            </a:extLst>
          </p:cNvPr>
          <p:cNvSpPr txBox="1"/>
          <p:nvPr/>
        </p:nvSpPr>
        <p:spPr>
          <a:xfrm>
            <a:off x="9453575" y="6405489"/>
            <a:ext cx="2638216" cy="338554"/>
          </a:xfrm>
          <a:prstGeom prst="rect">
            <a:avLst/>
          </a:prstGeom>
          <a:noFill/>
        </p:spPr>
        <p:txBody>
          <a:bodyPr wrap="square" rtlCol="0">
            <a:spAutoFit/>
          </a:bodyPr>
          <a:lstStyle/>
          <a:p>
            <a:pPr algn="r"/>
            <a:r>
              <a:rPr lang="sv-SE" sz="1600" dirty="0">
                <a:solidFill>
                  <a:schemeClr val="bg1"/>
                </a:solidFill>
              </a:rPr>
              <a:t>Jacques Louis David, 1787 </a:t>
            </a:r>
          </a:p>
        </p:txBody>
      </p:sp>
    </p:spTree>
    <p:extLst>
      <p:ext uri="{BB962C8B-B14F-4D97-AF65-F5344CB8AC3E}">
        <p14:creationId xmlns:p14="http://schemas.microsoft.com/office/powerpoint/2010/main" val="2985403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6CF9B559-6A65-429B-8345-D48BC7141D06}"/>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 name="textruta 2">
            <a:extLst>
              <a:ext uri="{FF2B5EF4-FFF2-40B4-BE49-F238E27FC236}">
                <a16:creationId xmlns:a16="http://schemas.microsoft.com/office/drawing/2014/main" id="{C7ADEAFB-8D9A-05E4-720F-A227E481CF3C}"/>
              </a:ext>
            </a:extLst>
          </p:cNvPr>
          <p:cNvSpPr txBox="1"/>
          <p:nvPr/>
        </p:nvSpPr>
        <p:spPr>
          <a:xfrm>
            <a:off x="753790" y="496215"/>
            <a:ext cx="6680372" cy="830997"/>
          </a:xfrm>
          <a:prstGeom prst="rect">
            <a:avLst/>
          </a:prstGeom>
          <a:noFill/>
        </p:spPr>
        <p:txBody>
          <a:bodyPr wrap="square" rtlCol="0">
            <a:spAutoFit/>
          </a:bodyPr>
          <a:lstStyle/>
          <a:p>
            <a:r>
              <a:rPr lang="sv-SE" sz="4800" b="1" dirty="0">
                <a:solidFill>
                  <a:srgbClr val="9426AA"/>
                </a:solidFill>
              </a:rPr>
              <a:t>Vetandets nivåer</a:t>
            </a:r>
          </a:p>
        </p:txBody>
      </p:sp>
      <p:pic>
        <p:nvPicPr>
          <p:cNvPr id="4" name="Bildobjekt 2">
            <a:extLst>
              <a:ext uri="{FF2B5EF4-FFF2-40B4-BE49-F238E27FC236}">
                <a16:creationId xmlns:a16="http://schemas.microsoft.com/office/drawing/2014/main" id="{1B3C743A-BE8A-C058-3046-B0D8FB598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734" y="1419545"/>
            <a:ext cx="4605537" cy="4160528"/>
          </a:xfrm>
          <a:prstGeom prst="rect">
            <a:avLst/>
          </a:prstGeom>
        </p:spPr>
      </p:pic>
      <p:sp>
        <p:nvSpPr>
          <p:cNvPr id="8" name="textruta 7">
            <a:extLst>
              <a:ext uri="{FF2B5EF4-FFF2-40B4-BE49-F238E27FC236}">
                <a16:creationId xmlns:a16="http://schemas.microsoft.com/office/drawing/2014/main" id="{38872408-166B-2187-8C87-8DAC9A53A42F}"/>
              </a:ext>
            </a:extLst>
          </p:cNvPr>
          <p:cNvSpPr txBox="1"/>
          <p:nvPr/>
        </p:nvSpPr>
        <p:spPr>
          <a:xfrm>
            <a:off x="753790" y="1726272"/>
            <a:ext cx="6680372" cy="1938992"/>
          </a:xfrm>
          <a:prstGeom prst="rect">
            <a:avLst/>
          </a:prstGeom>
          <a:noFill/>
        </p:spPr>
        <p:txBody>
          <a:bodyPr wrap="square" rtlCol="0">
            <a:spAutoFit/>
          </a:bodyPr>
          <a:lstStyle/>
          <a:p>
            <a:r>
              <a:rPr lang="sv-SE" sz="2400" b="1" i="1" dirty="0">
                <a:solidFill>
                  <a:srgbClr val="9426AA"/>
                </a:solidFill>
              </a:rPr>
              <a:t>Tro</a:t>
            </a:r>
            <a:r>
              <a:rPr lang="sv-SE" sz="2400" b="1" dirty="0"/>
              <a:t> </a:t>
            </a:r>
            <a:r>
              <a:rPr lang="sv-SE" sz="2400" dirty="0"/>
              <a:t>är något vi har en mer eller mindre korrekt uppfattning om.</a:t>
            </a:r>
          </a:p>
          <a:p>
            <a:endParaRPr lang="sv-SE" sz="2400" b="1" dirty="0"/>
          </a:p>
          <a:p>
            <a:r>
              <a:rPr lang="sv-SE" sz="2400" b="1" i="1" dirty="0">
                <a:solidFill>
                  <a:srgbClr val="9426AA"/>
                </a:solidFill>
              </a:rPr>
              <a:t>Fakta</a:t>
            </a:r>
            <a:r>
              <a:rPr lang="sv-SE" sz="2400" b="1" dirty="0"/>
              <a:t> </a:t>
            </a:r>
            <a:r>
              <a:rPr lang="sv-SE" sz="2400" dirty="0"/>
              <a:t>kan upplevas med våra sinnen och är förhållandevis enkla att verifiera eller omkullkasta.</a:t>
            </a:r>
          </a:p>
        </p:txBody>
      </p:sp>
      <p:sp>
        <p:nvSpPr>
          <p:cNvPr id="9" name="textruta 8">
            <a:extLst>
              <a:ext uri="{FF2B5EF4-FFF2-40B4-BE49-F238E27FC236}">
                <a16:creationId xmlns:a16="http://schemas.microsoft.com/office/drawing/2014/main" id="{157FE5E5-E479-FB2A-98F1-D57DE9074BA1}"/>
              </a:ext>
            </a:extLst>
          </p:cNvPr>
          <p:cNvSpPr txBox="1"/>
          <p:nvPr/>
        </p:nvSpPr>
        <p:spPr>
          <a:xfrm>
            <a:off x="753790" y="3764603"/>
            <a:ext cx="6527944" cy="1938992"/>
          </a:xfrm>
          <a:prstGeom prst="rect">
            <a:avLst/>
          </a:prstGeom>
          <a:noFill/>
        </p:spPr>
        <p:txBody>
          <a:bodyPr wrap="square" rtlCol="0">
            <a:spAutoFit/>
          </a:bodyPr>
          <a:lstStyle/>
          <a:p>
            <a:r>
              <a:rPr lang="sv-SE" sz="2400" b="1" i="1" dirty="0">
                <a:solidFill>
                  <a:srgbClr val="9426AA"/>
                </a:solidFill>
              </a:rPr>
              <a:t>Förståelse</a:t>
            </a:r>
            <a:r>
              <a:rPr lang="sv-SE" sz="2400" b="1" dirty="0"/>
              <a:t> </a:t>
            </a:r>
            <a:r>
              <a:rPr lang="sv-SE" sz="2400" dirty="0"/>
              <a:t>är något som låter sig förklaras, som orsak och verkan.</a:t>
            </a:r>
          </a:p>
          <a:p>
            <a:endParaRPr lang="sv-SE" sz="2400" b="1" dirty="0"/>
          </a:p>
          <a:p>
            <a:r>
              <a:rPr lang="sv-SE" sz="2400" b="1" i="1" dirty="0">
                <a:solidFill>
                  <a:srgbClr val="9426AA"/>
                </a:solidFill>
              </a:rPr>
              <a:t>Insikt</a:t>
            </a:r>
            <a:r>
              <a:rPr lang="sv-SE" sz="2400" b="1" dirty="0"/>
              <a:t> </a:t>
            </a:r>
            <a:r>
              <a:rPr lang="sv-SE" sz="2400" dirty="0"/>
              <a:t>är en övergripande slutsats baserad på fakta och förståelse.</a:t>
            </a:r>
          </a:p>
        </p:txBody>
      </p:sp>
    </p:spTree>
    <p:extLst>
      <p:ext uri="{BB962C8B-B14F-4D97-AF65-F5344CB8AC3E}">
        <p14:creationId xmlns:p14="http://schemas.microsoft.com/office/powerpoint/2010/main" val="49555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6CF9B559-6A65-429B-8345-D48BC7141D06}"/>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 name="textruta 2">
            <a:extLst>
              <a:ext uri="{FF2B5EF4-FFF2-40B4-BE49-F238E27FC236}">
                <a16:creationId xmlns:a16="http://schemas.microsoft.com/office/drawing/2014/main" id="{C7ADEAFB-8D9A-05E4-720F-A227E481CF3C}"/>
              </a:ext>
            </a:extLst>
          </p:cNvPr>
          <p:cNvSpPr txBox="1"/>
          <p:nvPr/>
        </p:nvSpPr>
        <p:spPr>
          <a:xfrm>
            <a:off x="753790" y="496215"/>
            <a:ext cx="6680372" cy="830997"/>
          </a:xfrm>
          <a:prstGeom prst="rect">
            <a:avLst/>
          </a:prstGeom>
          <a:noFill/>
        </p:spPr>
        <p:txBody>
          <a:bodyPr wrap="square" rtlCol="0">
            <a:spAutoFit/>
          </a:bodyPr>
          <a:lstStyle/>
          <a:p>
            <a:r>
              <a:rPr lang="sv-SE" sz="4800" b="1" dirty="0">
                <a:solidFill>
                  <a:srgbClr val="9426AA"/>
                </a:solidFill>
              </a:rPr>
              <a:t>Vetandets nivåer</a:t>
            </a:r>
          </a:p>
        </p:txBody>
      </p:sp>
      <p:pic>
        <p:nvPicPr>
          <p:cNvPr id="4" name="Bildobjekt 2">
            <a:extLst>
              <a:ext uri="{FF2B5EF4-FFF2-40B4-BE49-F238E27FC236}">
                <a16:creationId xmlns:a16="http://schemas.microsoft.com/office/drawing/2014/main" id="{1B3C743A-BE8A-C058-3046-B0D8FB598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734" y="1419545"/>
            <a:ext cx="4605537" cy="4160528"/>
          </a:xfrm>
          <a:prstGeom prst="rect">
            <a:avLst/>
          </a:prstGeom>
        </p:spPr>
      </p:pic>
      <p:sp>
        <p:nvSpPr>
          <p:cNvPr id="7" name="textruta 9">
            <a:extLst>
              <a:ext uri="{FF2B5EF4-FFF2-40B4-BE49-F238E27FC236}">
                <a16:creationId xmlns:a16="http://schemas.microsoft.com/office/drawing/2014/main" id="{F3A76A53-C941-15A4-4F25-826033D416CB}"/>
              </a:ext>
            </a:extLst>
          </p:cNvPr>
          <p:cNvSpPr txBox="1"/>
          <p:nvPr/>
        </p:nvSpPr>
        <p:spPr>
          <a:xfrm>
            <a:off x="533400" y="6065909"/>
            <a:ext cx="11125200" cy="523220"/>
          </a:xfrm>
          <a:prstGeom prst="rect">
            <a:avLst/>
          </a:prstGeom>
          <a:noFill/>
        </p:spPr>
        <p:txBody>
          <a:bodyPr wrap="square" rtlCol="0">
            <a:spAutoFit/>
          </a:bodyPr>
          <a:lstStyle/>
          <a:p>
            <a:pPr algn="ctr"/>
            <a:r>
              <a:rPr lang="sv-SE" sz="2800" b="1" dirty="0">
                <a:solidFill>
                  <a:srgbClr val="9426AA"/>
                </a:solidFill>
              </a:rPr>
              <a:t>”Vi vet ingenting med säkerhet. Det kan vi vara säkra på.”</a:t>
            </a:r>
          </a:p>
        </p:txBody>
      </p:sp>
      <p:sp>
        <p:nvSpPr>
          <p:cNvPr id="8" name="textruta 7">
            <a:extLst>
              <a:ext uri="{FF2B5EF4-FFF2-40B4-BE49-F238E27FC236}">
                <a16:creationId xmlns:a16="http://schemas.microsoft.com/office/drawing/2014/main" id="{38872408-166B-2187-8C87-8DAC9A53A42F}"/>
              </a:ext>
            </a:extLst>
          </p:cNvPr>
          <p:cNvSpPr txBox="1"/>
          <p:nvPr/>
        </p:nvSpPr>
        <p:spPr>
          <a:xfrm>
            <a:off x="753790" y="1726272"/>
            <a:ext cx="6680372" cy="1938992"/>
          </a:xfrm>
          <a:prstGeom prst="rect">
            <a:avLst/>
          </a:prstGeom>
          <a:noFill/>
        </p:spPr>
        <p:txBody>
          <a:bodyPr wrap="square" rtlCol="0">
            <a:spAutoFit/>
          </a:bodyPr>
          <a:lstStyle/>
          <a:p>
            <a:r>
              <a:rPr lang="sv-SE" sz="2400" b="1" i="1" dirty="0">
                <a:solidFill>
                  <a:srgbClr val="9426AA"/>
                </a:solidFill>
              </a:rPr>
              <a:t>Tro</a:t>
            </a:r>
            <a:r>
              <a:rPr lang="sv-SE" sz="2400" b="1" dirty="0"/>
              <a:t> </a:t>
            </a:r>
            <a:r>
              <a:rPr lang="sv-SE" sz="2400" dirty="0"/>
              <a:t>är något vi har en mer eller mindre korrekt uppfattning om.</a:t>
            </a:r>
          </a:p>
          <a:p>
            <a:endParaRPr lang="sv-SE" sz="2400" b="1" dirty="0"/>
          </a:p>
          <a:p>
            <a:r>
              <a:rPr lang="sv-SE" sz="2400" b="1" i="1" dirty="0">
                <a:solidFill>
                  <a:srgbClr val="9426AA"/>
                </a:solidFill>
              </a:rPr>
              <a:t>Fakta</a:t>
            </a:r>
            <a:r>
              <a:rPr lang="sv-SE" sz="2400" b="1" dirty="0"/>
              <a:t> </a:t>
            </a:r>
            <a:r>
              <a:rPr lang="sv-SE" sz="2400" dirty="0"/>
              <a:t>kan upplevas med våra sinnen och är förhållandevis enkla att verifiera eller omkullkasta.</a:t>
            </a:r>
          </a:p>
        </p:txBody>
      </p:sp>
      <p:sp>
        <p:nvSpPr>
          <p:cNvPr id="9" name="textruta 8">
            <a:extLst>
              <a:ext uri="{FF2B5EF4-FFF2-40B4-BE49-F238E27FC236}">
                <a16:creationId xmlns:a16="http://schemas.microsoft.com/office/drawing/2014/main" id="{157FE5E5-E479-FB2A-98F1-D57DE9074BA1}"/>
              </a:ext>
            </a:extLst>
          </p:cNvPr>
          <p:cNvSpPr txBox="1"/>
          <p:nvPr/>
        </p:nvSpPr>
        <p:spPr>
          <a:xfrm>
            <a:off x="753790" y="3764603"/>
            <a:ext cx="6527944" cy="1938992"/>
          </a:xfrm>
          <a:prstGeom prst="rect">
            <a:avLst/>
          </a:prstGeom>
          <a:noFill/>
        </p:spPr>
        <p:txBody>
          <a:bodyPr wrap="square" rtlCol="0">
            <a:spAutoFit/>
          </a:bodyPr>
          <a:lstStyle/>
          <a:p>
            <a:r>
              <a:rPr lang="sv-SE" sz="2400" b="1" i="1" dirty="0">
                <a:solidFill>
                  <a:srgbClr val="9426AA"/>
                </a:solidFill>
              </a:rPr>
              <a:t>Förståelse</a:t>
            </a:r>
            <a:r>
              <a:rPr lang="sv-SE" sz="2400" b="1" dirty="0"/>
              <a:t> </a:t>
            </a:r>
            <a:r>
              <a:rPr lang="sv-SE" sz="2400" dirty="0"/>
              <a:t>är något som låter sig förklaras, som orsak och verkan.</a:t>
            </a:r>
          </a:p>
          <a:p>
            <a:endParaRPr lang="sv-SE" sz="2400" b="1" dirty="0"/>
          </a:p>
          <a:p>
            <a:r>
              <a:rPr lang="sv-SE" sz="2400" b="1" i="1" dirty="0">
                <a:solidFill>
                  <a:srgbClr val="9426AA"/>
                </a:solidFill>
              </a:rPr>
              <a:t>Insikt</a:t>
            </a:r>
            <a:r>
              <a:rPr lang="sv-SE" sz="2400" b="1" dirty="0"/>
              <a:t> </a:t>
            </a:r>
            <a:r>
              <a:rPr lang="sv-SE" sz="2400" dirty="0"/>
              <a:t>är en övergripande slutsats baserad på fakta och förståelse.</a:t>
            </a:r>
          </a:p>
        </p:txBody>
      </p:sp>
    </p:spTree>
    <p:extLst>
      <p:ext uri="{BB962C8B-B14F-4D97-AF65-F5344CB8AC3E}">
        <p14:creationId xmlns:p14="http://schemas.microsoft.com/office/powerpoint/2010/main" val="255433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6CF9B559-6A65-429B-8345-D48BC7141D06}"/>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 name="textruta 2">
            <a:extLst>
              <a:ext uri="{FF2B5EF4-FFF2-40B4-BE49-F238E27FC236}">
                <a16:creationId xmlns:a16="http://schemas.microsoft.com/office/drawing/2014/main" id="{C7ADEAFB-8D9A-05E4-720F-A227E481CF3C}"/>
              </a:ext>
            </a:extLst>
          </p:cNvPr>
          <p:cNvSpPr txBox="1"/>
          <p:nvPr/>
        </p:nvSpPr>
        <p:spPr>
          <a:xfrm>
            <a:off x="1056074" y="218776"/>
            <a:ext cx="7265019" cy="830997"/>
          </a:xfrm>
          <a:prstGeom prst="rect">
            <a:avLst/>
          </a:prstGeom>
          <a:noFill/>
        </p:spPr>
        <p:txBody>
          <a:bodyPr wrap="square" rtlCol="0">
            <a:spAutoFit/>
          </a:bodyPr>
          <a:lstStyle/>
          <a:p>
            <a:r>
              <a:rPr lang="sv-SE" sz="4800" b="1" dirty="0"/>
              <a:t>Albert Einstein (1879-1955)</a:t>
            </a:r>
          </a:p>
        </p:txBody>
      </p:sp>
      <p:pic>
        <p:nvPicPr>
          <p:cNvPr id="3" name="Bildobjekt 8">
            <a:extLst>
              <a:ext uri="{FF2B5EF4-FFF2-40B4-BE49-F238E27FC236}">
                <a16:creationId xmlns:a16="http://schemas.microsoft.com/office/drawing/2014/main" id="{55E095D7-1369-4A2A-1FDF-66139A66FF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0403" y="1471666"/>
            <a:ext cx="3694074" cy="4930726"/>
          </a:xfrm>
          <a:prstGeom prst="rect">
            <a:avLst/>
          </a:prstGeom>
          <a:noFill/>
          <a:ln>
            <a:noFill/>
          </a:ln>
        </p:spPr>
      </p:pic>
      <p:sp>
        <p:nvSpPr>
          <p:cNvPr id="10" name="textruta 6">
            <a:extLst>
              <a:ext uri="{FF2B5EF4-FFF2-40B4-BE49-F238E27FC236}">
                <a16:creationId xmlns:a16="http://schemas.microsoft.com/office/drawing/2014/main" id="{4AD44D04-FA5E-2A3D-8BFC-4AA9DF09EC67}"/>
              </a:ext>
            </a:extLst>
          </p:cNvPr>
          <p:cNvSpPr txBox="1"/>
          <p:nvPr/>
        </p:nvSpPr>
        <p:spPr>
          <a:xfrm>
            <a:off x="772160" y="2140187"/>
            <a:ext cx="3158869" cy="1077218"/>
          </a:xfrm>
          <a:prstGeom prst="rect">
            <a:avLst/>
          </a:prstGeom>
          <a:noFill/>
        </p:spPr>
        <p:txBody>
          <a:bodyPr wrap="square" rtlCol="0">
            <a:spAutoFit/>
          </a:bodyPr>
          <a:lstStyle/>
          <a:p>
            <a:pPr algn="r"/>
            <a:r>
              <a:rPr lang="sv-SE" sz="3200" b="1" dirty="0">
                <a:solidFill>
                  <a:srgbClr val="9426AA"/>
                </a:solidFill>
              </a:rPr>
              <a:t>”Förståelse är ett mirakel.”  </a:t>
            </a:r>
          </a:p>
        </p:txBody>
      </p:sp>
      <p:sp>
        <p:nvSpPr>
          <p:cNvPr id="11" name="textruta 9">
            <a:extLst>
              <a:ext uri="{FF2B5EF4-FFF2-40B4-BE49-F238E27FC236}">
                <a16:creationId xmlns:a16="http://schemas.microsoft.com/office/drawing/2014/main" id="{E345AD7D-4405-F77C-67C7-E0A58B0A0DA7}"/>
              </a:ext>
            </a:extLst>
          </p:cNvPr>
          <p:cNvSpPr txBox="1"/>
          <p:nvPr/>
        </p:nvSpPr>
        <p:spPr>
          <a:xfrm>
            <a:off x="8211451" y="4519245"/>
            <a:ext cx="3689140" cy="1200329"/>
          </a:xfrm>
          <a:prstGeom prst="rect">
            <a:avLst/>
          </a:prstGeom>
          <a:noFill/>
        </p:spPr>
        <p:txBody>
          <a:bodyPr wrap="square" rtlCol="0">
            <a:spAutoFit/>
          </a:bodyPr>
          <a:lstStyle/>
          <a:p>
            <a:r>
              <a:rPr lang="sv-SE" sz="3600" b="1" dirty="0">
                <a:solidFill>
                  <a:srgbClr val="9426AA"/>
                </a:solidFill>
              </a:rPr>
              <a:t>”Tiden är bara en envis illusion.”  </a:t>
            </a:r>
          </a:p>
        </p:txBody>
      </p:sp>
    </p:spTree>
    <p:extLst>
      <p:ext uri="{BB962C8B-B14F-4D97-AF65-F5344CB8AC3E}">
        <p14:creationId xmlns:p14="http://schemas.microsoft.com/office/powerpoint/2010/main" val="265809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6CF9B559-6A65-429B-8345-D48BC7141D06}"/>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 name="textruta 2">
            <a:extLst>
              <a:ext uri="{FF2B5EF4-FFF2-40B4-BE49-F238E27FC236}">
                <a16:creationId xmlns:a16="http://schemas.microsoft.com/office/drawing/2014/main" id="{C7ADEAFB-8D9A-05E4-720F-A227E481CF3C}"/>
              </a:ext>
            </a:extLst>
          </p:cNvPr>
          <p:cNvSpPr txBox="1"/>
          <p:nvPr/>
        </p:nvSpPr>
        <p:spPr>
          <a:xfrm>
            <a:off x="408351" y="191098"/>
            <a:ext cx="6612956" cy="830997"/>
          </a:xfrm>
          <a:prstGeom prst="rect">
            <a:avLst/>
          </a:prstGeom>
          <a:noFill/>
        </p:spPr>
        <p:txBody>
          <a:bodyPr wrap="square" rtlCol="0">
            <a:spAutoFit/>
          </a:bodyPr>
          <a:lstStyle/>
          <a:p>
            <a:r>
              <a:rPr lang="sv-SE" sz="4800" b="1" dirty="0">
                <a:solidFill>
                  <a:srgbClr val="9426AA"/>
                </a:solidFill>
              </a:rPr>
              <a:t>Verklighetens ekvationer</a:t>
            </a:r>
          </a:p>
        </p:txBody>
      </p:sp>
      <p:pic>
        <p:nvPicPr>
          <p:cNvPr id="4" name="Bildobjekt 10" descr="En bild som visar text, recept&#10;&#10;Automatiskt genererad beskrivning">
            <a:extLst>
              <a:ext uri="{FF2B5EF4-FFF2-40B4-BE49-F238E27FC236}">
                <a16:creationId xmlns:a16="http://schemas.microsoft.com/office/drawing/2014/main" id="{FE0BF884-DC09-BF60-3255-7AE6030A1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506" y="1315505"/>
            <a:ext cx="4549638" cy="4796710"/>
          </a:xfrm>
          <a:prstGeom prst="rect">
            <a:avLst/>
          </a:prstGeom>
        </p:spPr>
      </p:pic>
      <p:sp>
        <p:nvSpPr>
          <p:cNvPr id="6" name="textruta 7">
            <a:extLst>
              <a:ext uri="{FF2B5EF4-FFF2-40B4-BE49-F238E27FC236}">
                <a16:creationId xmlns:a16="http://schemas.microsoft.com/office/drawing/2014/main" id="{73F627BD-76AE-5323-D2D3-2638EC2E3DFD}"/>
              </a:ext>
            </a:extLst>
          </p:cNvPr>
          <p:cNvSpPr txBox="1"/>
          <p:nvPr/>
        </p:nvSpPr>
        <p:spPr>
          <a:xfrm>
            <a:off x="325120" y="2617986"/>
            <a:ext cx="6574266" cy="1938992"/>
          </a:xfrm>
          <a:prstGeom prst="rect">
            <a:avLst/>
          </a:prstGeom>
          <a:noFill/>
        </p:spPr>
        <p:txBody>
          <a:bodyPr wrap="square" rtlCol="0">
            <a:spAutoFit/>
          </a:bodyPr>
          <a:lstStyle/>
          <a:p>
            <a:pPr algn="r"/>
            <a:r>
              <a:rPr lang="sv-SE" sz="2400" dirty="0"/>
              <a:t>Matematiken hjälper oss att förstå verkligheten. Ekvationernas likhetstecken kopplar ihop begrepp och beskriver deras inbördes samband. De är ett resultat av djupa insikter hos upphovspersonerna och är betydelsefulla för vår verklighetsuppfattning.  </a:t>
            </a:r>
          </a:p>
        </p:txBody>
      </p:sp>
    </p:spTree>
    <p:extLst>
      <p:ext uri="{BB962C8B-B14F-4D97-AF65-F5344CB8AC3E}">
        <p14:creationId xmlns:p14="http://schemas.microsoft.com/office/powerpoint/2010/main" val="3335837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546EBF-303E-46E6-888D-5E0EB2D725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795" r="-1" b="27995"/>
          <a:stretch/>
        </p:blipFill>
        <p:spPr bwMode="auto">
          <a:xfrm>
            <a:off x="6949440" y="4354153"/>
            <a:ext cx="5241035" cy="2503847"/>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A49B6B0B-BCA9-2D37-9D07-49C1E8AD5098}"/>
              </a:ext>
            </a:extLst>
          </p:cNvPr>
          <p:cNvSpPr/>
          <p:nvPr/>
        </p:nvSpPr>
        <p:spPr>
          <a:xfrm>
            <a:off x="0" y="0"/>
            <a:ext cx="8321039" cy="14719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9CAE7D1D-CC6B-CE2C-7EFD-54749E278A88}"/>
              </a:ext>
            </a:extLst>
          </p:cNvPr>
          <p:cNvSpPr/>
          <p:nvPr/>
        </p:nvSpPr>
        <p:spPr>
          <a:xfrm>
            <a:off x="6949439" y="0"/>
            <a:ext cx="5230959" cy="43541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4" name="Bildobjekt 3" descr="En bild som visar mörk&#10;&#10;Automatiskt genererad beskrivning">
            <a:extLst>
              <a:ext uri="{FF2B5EF4-FFF2-40B4-BE49-F238E27FC236}">
                <a16:creationId xmlns:a16="http://schemas.microsoft.com/office/drawing/2014/main" id="{D6295698-1EE3-0D9F-CE46-1729BDA92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9"/>
            <a:ext cx="6949440" cy="6819231"/>
          </a:xfrm>
          <a:prstGeom prst="rect">
            <a:avLst/>
          </a:prstGeom>
        </p:spPr>
      </p:pic>
      <p:sp>
        <p:nvSpPr>
          <p:cNvPr id="9" name="textruta 8">
            <a:extLst>
              <a:ext uri="{FF2B5EF4-FFF2-40B4-BE49-F238E27FC236}">
                <a16:creationId xmlns:a16="http://schemas.microsoft.com/office/drawing/2014/main" id="{AEBA858B-BA04-7681-60A8-343150CF1E93}"/>
              </a:ext>
            </a:extLst>
          </p:cNvPr>
          <p:cNvSpPr txBox="1"/>
          <p:nvPr/>
        </p:nvSpPr>
        <p:spPr>
          <a:xfrm>
            <a:off x="67100" y="132947"/>
            <a:ext cx="6789079" cy="523220"/>
          </a:xfrm>
          <a:prstGeom prst="rect">
            <a:avLst/>
          </a:prstGeom>
          <a:noFill/>
        </p:spPr>
        <p:txBody>
          <a:bodyPr wrap="square" rtlCol="0">
            <a:spAutoFit/>
          </a:bodyPr>
          <a:lstStyle/>
          <a:p>
            <a:r>
              <a:rPr lang="sv-SE" sz="2800" dirty="0">
                <a:solidFill>
                  <a:schemeClr val="bg1"/>
                </a:solidFill>
              </a:rPr>
              <a:t>Vårt vetande har fört oss ut i världsrymden ... </a:t>
            </a:r>
          </a:p>
        </p:txBody>
      </p:sp>
      <p:sp>
        <p:nvSpPr>
          <p:cNvPr id="10" name="textruta 9">
            <a:extLst>
              <a:ext uri="{FF2B5EF4-FFF2-40B4-BE49-F238E27FC236}">
                <a16:creationId xmlns:a16="http://schemas.microsoft.com/office/drawing/2014/main" id="{EE625F04-3ED7-EC6A-A4C1-F9EB383A84EA}"/>
              </a:ext>
            </a:extLst>
          </p:cNvPr>
          <p:cNvSpPr txBox="1"/>
          <p:nvPr/>
        </p:nvSpPr>
        <p:spPr>
          <a:xfrm>
            <a:off x="7027076" y="3712314"/>
            <a:ext cx="5075683" cy="523220"/>
          </a:xfrm>
          <a:prstGeom prst="rect">
            <a:avLst/>
          </a:prstGeom>
          <a:noFill/>
        </p:spPr>
        <p:txBody>
          <a:bodyPr wrap="square" rtlCol="0">
            <a:spAutoFit/>
          </a:bodyPr>
          <a:lstStyle/>
          <a:p>
            <a:r>
              <a:rPr lang="sv-SE" sz="2800" dirty="0">
                <a:solidFill>
                  <a:schemeClr val="bg1"/>
                </a:solidFill>
              </a:rPr>
              <a:t>… men också närmare avgrunden. </a:t>
            </a:r>
          </a:p>
        </p:txBody>
      </p:sp>
    </p:spTree>
    <p:extLst>
      <p:ext uri="{BB962C8B-B14F-4D97-AF65-F5344CB8AC3E}">
        <p14:creationId xmlns:p14="http://schemas.microsoft.com/office/powerpoint/2010/main" val="73214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1">
            <a:extLst>
              <a:ext uri="{FF2B5EF4-FFF2-40B4-BE49-F238E27FC236}">
                <a16:creationId xmlns:a16="http://schemas.microsoft.com/office/drawing/2014/main" id="{387D274D-3E71-54B1-F880-327AD4A22C8A}"/>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8" name="textruta 7">
            <a:extLst>
              <a:ext uri="{FF2B5EF4-FFF2-40B4-BE49-F238E27FC236}">
                <a16:creationId xmlns:a16="http://schemas.microsoft.com/office/drawing/2014/main" id="{DD7556D8-DB5A-3199-F52B-DE9E601E362D}"/>
              </a:ext>
            </a:extLst>
          </p:cNvPr>
          <p:cNvSpPr txBox="1"/>
          <p:nvPr/>
        </p:nvSpPr>
        <p:spPr>
          <a:xfrm>
            <a:off x="817178" y="1933015"/>
            <a:ext cx="6447469" cy="1200329"/>
          </a:xfrm>
          <a:prstGeom prst="rect">
            <a:avLst/>
          </a:prstGeom>
          <a:noFill/>
        </p:spPr>
        <p:txBody>
          <a:bodyPr wrap="square" rtlCol="0">
            <a:spAutoFit/>
          </a:bodyPr>
          <a:lstStyle/>
          <a:p>
            <a:pPr marL="342900" indent="-342900">
              <a:buFont typeface="Arial" panose="020B0604020202020204" pitchFamily="34" charset="0"/>
              <a:buChar char="•"/>
            </a:pPr>
            <a:r>
              <a:rPr lang="sv-SE" sz="2400" dirty="0"/>
              <a:t>Kapitalismen tycks ha nått en återvändsgränd. Planetens resurser är inte outtömliga, och klyftorna mellan fattiga och rika är ohållbara. </a:t>
            </a:r>
          </a:p>
        </p:txBody>
      </p:sp>
      <p:sp>
        <p:nvSpPr>
          <p:cNvPr id="12" name="textruta 11">
            <a:extLst>
              <a:ext uri="{FF2B5EF4-FFF2-40B4-BE49-F238E27FC236}">
                <a16:creationId xmlns:a16="http://schemas.microsoft.com/office/drawing/2014/main" id="{24D78A19-B721-DB86-F763-562A02782E15}"/>
              </a:ext>
            </a:extLst>
          </p:cNvPr>
          <p:cNvSpPr txBox="1"/>
          <p:nvPr/>
        </p:nvSpPr>
        <p:spPr>
          <a:xfrm>
            <a:off x="746285" y="3327411"/>
            <a:ext cx="6518362" cy="1569660"/>
          </a:xfrm>
          <a:prstGeom prst="rect">
            <a:avLst/>
          </a:prstGeom>
          <a:noFill/>
        </p:spPr>
        <p:txBody>
          <a:bodyPr wrap="square" rtlCol="0">
            <a:spAutoFit/>
          </a:bodyPr>
          <a:lstStyle/>
          <a:p>
            <a:pPr marL="342900" indent="-342900">
              <a:buFont typeface="Arial" panose="020B0604020202020204" pitchFamily="34" charset="0"/>
              <a:buChar char="•"/>
            </a:pPr>
            <a:r>
              <a:rPr lang="sv-SE" sz="2400" dirty="0"/>
              <a:t>”</a:t>
            </a:r>
            <a:r>
              <a:rPr lang="sv-SE" sz="2400" dirty="0" err="1"/>
              <a:t>Doughnut</a:t>
            </a:r>
            <a:r>
              <a:rPr lang="sv-SE" sz="2400" dirty="0"/>
              <a:t>”-ekonomin går ut på att uppnå ett hållbart tillstånd mellan de planetära och de social gränserna. Fungerar? Ingen vet varken </a:t>
            </a:r>
            <a:br>
              <a:rPr lang="sv-SE" sz="2400" dirty="0"/>
            </a:br>
            <a:r>
              <a:rPr lang="sv-SE" sz="2400" dirty="0"/>
              <a:t>det eller varför verkligheten är så undflyende.</a:t>
            </a:r>
          </a:p>
        </p:txBody>
      </p:sp>
      <p:sp>
        <p:nvSpPr>
          <p:cNvPr id="7" name="textruta 6">
            <a:extLst>
              <a:ext uri="{FF2B5EF4-FFF2-40B4-BE49-F238E27FC236}">
                <a16:creationId xmlns:a16="http://schemas.microsoft.com/office/drawing/2014/main" id="{40B7358D-88FF-1E44-A5B2-8930F9EE70DE}"/>
              </a:ext>
            </a:extLst>
          </p:cNvPr>
          <p:cNvSpPr txBox="1"/>
          <p:nvPr/>
        </p:nvSpPr>
        <p:spPr>
          <a:xfrm>
            <a:off x="817178" y="253568"/>
            <a:ext cx="10349180" cy="830997"/>
          </a:xfrm>
          <a:prstGeom prst="rect">
            <a:avLst/>
          </a:prstGeom>
          <a:noFill/>
        </p:spPr>
        <p:txBody>
          <a:bodyPr wrap="none" rtlCol="0">
            <a:spAutoFit/>
          </a:bodyPr>
          <a:lstStyle/>
          <a:p>
            <a:r>
              <a:rPr lang="sv-SE" sz="4800" b="1" dirty="0">
                <a:solidFill>
                  <a:srgbClr val="9426AA"/>
                </a:solidFill>
              </a:rPr>
              <a:t>Pengar är en annan sida av verkligheten</a:t>
            </a:r>
          </a:p>
        </p:txBody>
      </p:sp>
      <p:pic>
        <p:nvPicPr>
          <p:cNvPr id="3" name="Bildobjekt 2">
            <a:extLst>
              <a:ext uri="{FF2B5EF4-FFF2-40B4-BE49-F238E27FC236}">
                <a16:creationId xmlns:a16="http://schemas.microsoft.com/office/drawing/2014/main" id="{FF4A827D-94B3-1BD5-8935-78C54F5CE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4085" y="1278632"/>
            <a:ext cx="5327915" cy="4892050"/>
          </a:xfrm>
          <a:prstGeom prst="rect">
            <a:avLst/>
          </a:prstGeom>
        </p:spPr>
      </p:pic>
      <p:sp>
        <p:nvSpPr>
          <p:cNvPr id="9" name="textruta 8">
            <a:extLst>
              <a:ext uri="{FF2B5EF4-FFF2-40B4-BE49-F238E27FC236}">
                <a16:creationId xmlns:a16="http://schemas.microsoft.com/office/drawing/2014/main" id="{3BB1D1A6-C44B-E91F-C32D-58F841E2B2C1}"/>
              </a:ext>
            </a:extLst>
          </p:cNvPr>
          <p:cNvSpPr txBox="1"/>
          <p:nvPr/>
        </p:nvSpPr>
        <p:spPr>
          <a:xfrm>
            <a:off x="8614779" y="6170682"/>
            <a:ext cx="1826526" cy="338554"/>
          </a:xfrm>
          <a:prstGeom prst="rect">
            <a:avLst/>
          </a:prstGeom>
          <a:noFill/>
        </p:spPr>
        <p:txBody>
          <a:bodyPr wrap="none" rtlCol="0">
            <a:spAutoFit/>
          </a:bodyPr>
          <a:lstStyle/>
          <a:p>
            <a:r>
              <a:rPr lang="sv-SE" sz="1600" dirty="0"/>
              <a:t>Kate </a:t>
            </a:r>
            <a:r>
              <a:rPr lang="sv-SE" sz="1600" dirty="0" err="1"/>
              <a:t>Raworth</a:t>
            </a:r>
            <a:r>
              <a:rPr lang="sv-SE" sz="1600" dirty="0"/>
              <a:t>, 2018</a:t>
            </a:r>
          </a:p>
        </p:txBody>
      </p:sp>
    </p:spTree>
    <p:extLst>
      <p:ext uri="{BB962C8B-B14F-4D97-AF65-F5344CB8AC3E}">
        <p14:creationId xmlns:p14="http://schemas.microsoft.com/office/powerpoint/2010/main" val="2396564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B4DEC7B-5E63-7D05-1D2F-A7DAB08052A9}"/>
              </a:ext>
            </a:extLst>
          </p:cNvPr>
          <p:cNvSpPr/>
          <p:nvPr/>
        </p:nvSpPr>
        <p:spPr>
          <a:xfrm>
            <a:off x="0" y="-46722"/>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38A85442-F085-D4BF-D8B4-D4B5D93AC02B}"/>
              </a:ext>
            </a:extLst>
          </p:cNvPr>
          <p:cNvSpPr txBox="1"/>
          <p:nvPr/>
        </p:nvSpPr>
        <p:spPr>
          <a:xfrm>
            <a:off x="469310" y="790458"/>
            <a:ext cx="7934993" cy="830997"/>
          </a:xfrm>
          <a:prstGeom prst="rect">
            <a:avLst/>
          </a:prstGeom>
          <a:noFill/>
        </p:spPr>
        <p:txBody>
          <a:bodyPr wrap="none" rtlCol="0">
            <a:spAutoFit/>
          </a:bodyPr>
          <a:lstStyle/>
          <a:p>
            <a:r>
              <a:rPr lang="sv-SE" sz="4800" b="1" dirty="0">
                <a:solidFill>
                  <a:srgbClr val="9426AA"/>
                </a:solidFill>
              </a:rPr>
              <a:t>Verkligheten är överallt, alltid:</a:t>
            </a:r>
          </a:p>
        </p:txBody>
      </p:sp>
      <p:sp>
        <p:nvSpPr>
          <p:cNvPr id="4" name="textruta 3">
            <a:extLst>
              <a:ext uri="{FF2B5EF4-FFF2-40B4-BE49-F238E27FC236}">
                <a16:creationId xmlns:a16="http://schemas.microsoft.com/office/drawing/2014/main" id="{0AA350E6-F48A-6199-81C5-D78FD7F9DD01}"/>
              </a:ext>
            </a:extLst>
          </p:cNvPr>
          <p:cNvSpPr txBox="1"/>
          <p:nvPr/>
        </p:nvSpPr>
        <p:spPr>
          <a:xfrm>
            <a:off x="1730883" y="2189557"/>
            <a:ext cx="8281728" cy="2677656"/>
          </a:xfrm>
          <a:prstGeom prst="rect">
            <a:avLst/>
          </a:prstGeom>
          <a:noFill/>
        </p:spPr>
        <p:txBody>
          <a:bodyPr wrap="square" rtlCol="0">
            <a:spAutoFit/>
          </a:bodyPr>
          <a:lstStyle/>
          <a:p>
            <a:pPr marL="342900" indent="-342900">
              <a:buFont typeface="Arial" panose="020B0604020202020204" pitchFamily="34" charset="0"/>
              <a:buChar char="•"/>
            </a:pPr>
            <a:r>
              <a:rPr lang="sv-SE" sz="2400" dirty="0"/>
              <a:t>Vi kan sträcka fram våra händer mot verkligheten men får inget handslag tillbaka. Verkligheten är ofattbar, vi kan uppfatta den som undflyende och stum, för att inte säga grym.</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Samtidigt tycks verkligheten ge oss mandat att styra våra liv enligt våra egna moraliska principer. Som tänkande varelser kan vi inte undandra oss ansvar. </a:t>
            </a:r>
          </a:p>
        </p:txBody>
      </p:sp>
    </p:spTree>
    <p:extLst>
      <p:ext uri="{BB962C8B-B14F-4D97-AF65-F5344CB8AC3E}">
        <p14:creationId xmlns:p14="http://schemas.microsoft.com/office/powerpoint/2010/main" val="232779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1">
            <a:extLst>
              <a:ext uri="{FF2B5EF4-FFF2-40B4-BE49-F238E27FC236}">
                <a16:creationId xmlns:a16="http://schemas.microsoft.com/office/drawing/2014/main" id="{9CE5657A-6EA4-C94B-9E16-3A49CF6759F3}"/>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8" name="textruta 7">
            <a:extLst>
              <a:ext uri="{FF2B5EF4-FFF2-40B4-BE49-F238E27FC236}">
                <a16:creationId xmlns:a16="http://schemas.microsoft.com/office/drawing/2014/main" id="{DD7556D8-DB5A-3199-F52B-DE9E601E362D}"/>
              </a:ext>
            </a:extLst>
          </p:cNvPr>
          <p:cNvSpPr txBox="1"/>
          <p:nvPr/>
        </p:nvSpPr>
        <p:spPr>
          <a:xfrm>
            <a:off x="861091" y="2518229"/>
            <a:ext cx="5916893" cy="1200329"/>
          </a:xfrm>
          <a:prstGeom prst="rect">
            <a:avLst/>
          </a:prstGeom>
          <a:noFill/>
        </p:spPr>
        <p:txBody>
          <a:bodyPr wrap="square" rtlCol="0">
            <a:spAutoFit/>
          </a:bodyPr>
          <a:lstStyle/>
          <a:p>
            <a:pPr marL="457200" indent="-457200">
              <a:buFont typeface="Arial" panose="020B0604020202020204" pitchFamily="34" charset="0"/>
              <a:buChar char="•"/>
            </a:pPr>
            <a:r>
              <a:rPr lang="sv-SE" sz="2400" dirty="0"/>
              <a:t>Livet tycks vara samlat i en enda molekyl, bäraren av vårt arv. Varför? Hur hamnade alla atomerna på rätt ställe?</a:t>
            </a:r>
          </a:p>
        </p:txBody>
      </p:sp>
      <p:sp>
        <p:nvSpPr>
          <p:cNvPr id="12" name="textruta 11">
            <a:extLst>
              <a:ext uri="{FF2B5EF4-FFF2-40B4-BE49-F238E27FC236}">
                <a16:creationId xmlns:a16="http://schemas.microsoft.com/office/drawing/2014/main" id="{24D78A19-B721-DB86-F763-562A02782E15}"/>
              </a:ext>
            </a:extLst>
          </p:cNvPr>
          <p:cNvSpPr txBox="1"/>
          <p:nvPr/>
        </p:nvSpPr>
        <p:spPr>
          <a:xfrm>
            <a:off x="850167" y="3796744"/>
            <a:ext cx="5916893" cy="1200329"/>
          </a:xfrm>
          <a:prstGeom prst="rect">
            <a:avLst/>
          </a:prstGeom>
          <a:noFill/>
        </p:spPr>
        <p:txBody>
          <a:bodyPr wrap="square" rtlCol="0">
            <a:spAutoFit/>
          </a:bodyPr>
          <a:lstStyle/>
          <a:p>
            <a:pPr marL="457200" indent="-457200">
              <a:buFont typeface="Arial" panose="020B0604020202020204" pitchFamily="34" charset="0"/>
              <a:buChar char="•"/>
            </a:pPr>
            <a:r>
              <a:rPr lang="sv-SE" sz="2400" dirty="0"/>
              <a:t>Livet är sårbart. Det är en del av verkligheten. Samtidigt är verkligheten en del av livet.</a:t>
            </a:r>
          </a:p>
        </p:txBody>
      </p:sp>
      <p:sp>
        <p:nvSpPr>
          <p:cNvPr id="7" name="textruta 6">
            <a:extLst>
              <a:ext uri="{FF2B5EF4-FFF2-40B4-BE49-F238E27FC236}">
                <a16:creationId xmlns:a16="http://schemas.microsoft.com/office/drawing/2014/main" id="{40B7358D-88FF-1E44-A5B2-8930F9EE70DE}"/>
              </a:ext>
            </a:extLst>
          </p:cNvPr>
          <p:cNvSpPr txBox="1"/>
          <p:nvPr/>
        </p:nvSpPr>
        <p:spPr>
          <a:xfrm>
            <a:off x="621710" y="366272"/>
            <a:ext cx="8145948" cy="830997"/>
          </a:xfrm>
          <a:prstGeom prst="rect">
            <a:avLst/>
          </a:prstGeom>
          <a:noFill/>
        </p:spPr>
        <p:txBody>
          <a:bodyPr wrap="none" rtlCol="0">
            <a:spAutoFit/>
          </a:bodyPr>
          <a:lstStyle/>
          <a:p>
            <a:r>
              <a:rPr lang="sv-SE" sz="4800" b="1" dirty="0">
                <a:solidFill>
                  <a:srgbClr val="9426AA"/>
                </a:solidFill>
              </a:rPr>
              <a:t>Livet är något helt annat. Eller?</a:t>
            </a:r>
          </a:p>
        </p:txBody>
      </p:sp>
      <p:pic>
        <p:nvPicPr>
          <p:cNvPr id="11" name="Bildobjekt 10">
            <a:extLst>
              <a:ext uri="{FF2B5EF4-FFF2-40B4-BE49-F238E27FC236}">
                <a16:creationId xmlns:a16="http://schemas.microsoft.com/office/drawing/2014/main" id="{3122B7AE-2C92-192E-0D6A-75A708F86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3853" y="1857829"/>
            <a:ext cx="4251357" cy="4218400"/>
          </a:xfrm>
          <a:prstGeom prst="rect">
            <a:avLst/>
          </a:prstGeom>
        </p:spPr>
      </p:pic>
      <p:sp>
        <p:nvSpPr>
          <p:cNvPr id="13" name="textruta 12">
            <a:extLst>
              <a:ext uri="{FF2B5EF4-FFF2-40B4-BE49-F238E27FC236}">
                <a16:creationId xmlns:a16="http://schemas.microsoft.com/office/drawing/2014/main" id="{B5AFFFDA-A8B0-3988-9DED-2C2A15BE5BC5}"/>
              </a:ext>
            </a:extLst>
          </p:cNvPr>
          <p:cNvSpPr txBox="1"/>
          <p:nvPr/>
        </p:nvSpPr>
        <p:spPr>
          <a:xfrm>
            <a:off x="9360266" y="6076229"/>
            <a:ext cx="2368662" cy="276999"/>
          </a:xfrm>
          <a:prstGeom prst="rect">
            <a:avLst/>
          </a:prstGeom>
          <a:noFill/>
        </p:spPr>
        <p:txBody>
          <a:bodyPr wrap="none" rtlCol="0">
            <a:spAutoFit/>
          </a:bodyPr>
          <a:lstStyle/>
          <a:p>
            <a:r>
              <a:rPr lang="sv-SE" sz="1200" dirty="0"/>
              <a:t>Del av </a:t>
            </a:r>
            <a:r>
              <a:rPr lang="sv-SE" sz="1200" dirty="0" err="1"/>
              <a:t>DNA-molekyl</a:t>
            </a:r>
            <a:r>
              <a:rPr lang="sv-SE" sz="1200" dirty="0"/>
              <a:t> </a:t>
            </a:r>
            <a:r>
              <a:rPr lang="sv-SE" sz="1200" dirty="0" err="1"/>
              <a:t>Zephyris</a:t>
            </a:r>
            <a:r>
              <a:rPr lang="sv-SE" sz="1200" dirty="0"/>
              <a:t>, 2011</a:t>
            </a:r>
          </a:p>
        </p:txBody>
      </p:sp>
      <p:sp>
        <p:nvSpPr>
          <p:cNvPr id="2" name="textruta 1">
            <a:extLst>
              <a:ext uri="{FF2B5EF4-FFF2-40B4-BE49-F238E27FC236}">
                <a16:creationId xmlns:a16="http://schemas.microsoft.com/office/drawing/2014/main" id="{619948C2-9449-DFFB-6523-CDDCB050E699}"/>
              </a:ext>
            </a:extLst>
          </p:cNvPr>
          <p:cNvSpPr txBox="1"/>
          <p:nvPr/>
        </p:nvSpPr>
        <p:spPr>
          <a:xfrm>
            <a:off x="850167" y="5104168"/>
            <a:ext cx="3987981" cy="461665"/>
          </a:xfrm>
          <a:prstGeom prst="rect">
            <a:avLst/>
          </a:prstGeom>
          <a:noFill/>
        </p:spPr>
        <p:txBody>
          <a:bodyPr wrap="square" rtlCol="0">
            <a:spAutoFit/>
          </a:bodyPr>
          <a:lstStyle/>
          <a:p>
            <a:pPr marL="457200" indent="-457200">
              <a:buFont typeface="Arial" panose="020B0604020202020204" pitchFamily="34" charset="0"/>
              <a:buChar char="•"/>
            </a:pPr>
            <a:r>
              <a:rPr lang="sv-SE" sz="2400" dirty="0"/>
              <a:t>Vi har mycket kvar att lära. </a:t>
            </a:r>
          </a:p>
        </p:txBody>
      </p:sp>
    </p:spTree>
    <p:extLst>
      <p:ext uri="{BB962C8B-B14F-4D97-AF65-F5344CB8AC3E}">
        <p14:creationId xmlns:p14="http://schemas.microsoft.com/office/powerpoint/2010/main" val="1980021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1">
            <a:extLst>
              <a:ext uri="{FF2B5EF4-FFF2-40B4-BE49-F238E27FC236}">
                <a16:creationId xmlns:a16="http://schemas.microsoft.com/office/drawing/2014/main" id="{821D2286-B90E-5333-3D69-9077A52E0979}"/>
              </a:ext>
            </a:extLst>
          </p:cNvPr>
          <p:cNvSpPr/>
          <p:nvPr/>
        </p:nvSpPr>
        <p:spPr>
          <a:xfrm>
            <a:off x="-1334815" y="0"/>
            <a:ext cx="13526815"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2" name="textruta 11">
            <a:extLst>
              <a:ext uri="{FF2B5EF4-FFF2-40B4-BE49-F238E27FC236}">
                <a16:creationId xmlns:a16="http://schemas.microsoft.com/office/drawing/2014/main" id="{24D78A19-B721-DB86-F763-562A02782E15}"/>
              </a:ext>
            </a:extLst>
          </p:cNvPr>
          <p:cNvSpPr txBox="1"/>
          <p:nvPr/>
        </p:nvSpPr>
        <p:spPr>
          <a:xfrm>
            <a:off x="655642" y="4417273"/>
            <a:ext cx="5914319" cy="1569660"/>
          </a:xfrm>
          <a:prstGeom prst="rect">
            <a:avLst/>
          </a:prstGeom>
          <a:noFill/>
        </p:spPr>
        <p:txBody>
          <a:bodyPr wrap="square" rtlCol="0">
            <a:spAutoFit/>
          </a:bodyPr>
          <a:lstStyle/>
          <a:p>
            <a:r>
              <a:rPr lang="sv-SE" sz="2400" dirty="0"/>
              <a:t>Vi vet mindre än vi tror, och vi är bättre på att göra saker än att förstå dem. Vi har skapat </a:t>
            </a:r>
            <a:r>
              <a:rPr lang="sv-SE" sz="2400" b="1" dirty="0"/>
              <a:t>artificiell intelligens</a:t>
            </a:r>
            <a:r>
              <a:rPr lang="sv-SE" sz="2400" dirty="0"/>
              <a:t> som bokstavligen håller på att växa oss över huvudet.</a:t>
            </a:r>
          </a:p>
        </p:txBody>
      </p:sp>
      <p:sp>
        <p:nvSpPr>
          <p:cNvPr id="8" name="textruta 7">
            <a:extLst>
              <a:ext uri="{FF2B5EF4-FFF2-40B4-BE49-F238E27FC236}">
                <a16:creationId xmlns:a16="http://schemas.microsoft.com/office/drawing/2014/main" id="{DD7556D8-DB5A-3199-F52B-DE9E601E362D}"/>
              </a:ext>
            </a:extLst>
          </p:cNvPr>
          <p:cNvSpPr txBox="1"/>
          <p:nvPr/>
        </p:nvSpPr>
        <p:spPr>
          <a:xfrm>
            <a:off x="655642" y="2729014"/>
            <a:ext cx="6108451" cy="1569660"/>
          </a:xfrm>
          <a:prstGeom prst="rect">
            <a:avLst/>
          </a:prstGeom>
          <a:noFill/>
        </p:spPr>
        <p:txBody>
          <a:bodyPr wrap="square" rtlCol="0">
            <a:spAutoFit/>
          </a:bodyPr>
          <a:lstStyle/>
          <a:p>
            <a:r>
              <a:rPr lang="sv-SE" sz="2400" dirty="0"/>
              <a:t>… men ingen vet riktigt hur. Kanske genom något vi kallar medvetande, någon slags intelligens, kanske rentav kreativitet i våra ljusa stunder. </a:t>
            </a:r>
          </a:p>
        </p:txBody>
      </p:sp>
      <p:sp>
        <p:nvSpPr>
          <p:cNvPr id="7" name="textruta 6">
            <a:extLst>
              <a:ext uri="{FF2B5EF4-FFF2-40B4-BE49-F238E27FC236}">
                <a16:creationId xmlns:a16="http://schemas.microsoft.com/office/drawing/2014/main" id="{40B7358D-88FF-1E44-A5B2-8930F9EE70DE}"/>
              </a:ext>
            </a:extLst>
          </p:cNvPr>
          <p:cNvSpPr txBox="1"/>
          <p:nvPr/>
        </p:nvSpPr>
        <p:spPr>
          <a:xfrm>
            <a:off x="548253" y="595066"/>
            <a:ext cx="8425256" cy="769441"/>
          </a:xfrm>
          <a:prstGeom prst="rect">
            <a:avLst/>
          </a:prstGeom>
          <a:noFill/>
        </p:spPr>
        <p:txBody>
          <a:bodyPr wrap="none" rtlCol="0">
            <a:spAutoFit/>
          </a:bodyPr>
          <a:lstStyle/>
          <a:p>
            <a:pPr algn="ctr"/>
            <a:r>
              <a:rPr lang="sv-SE" sz="4400" b="1" dirty="0">
                <a:solidFill>
                  <a:srgbClr val="9426AA"/>
                </a:solidFill>
              </a:rPr>
              <a:t>Frågorna snurrar i huvudet på oss…</a:t>
            </a:r>
          </a:p>
        </p:txBody>
      </p:sp>
      <p:pic>
        <p:nvPicPr>
          <p:cNvPr id="15" name="Picture 14" descr="A picture containing logo&#10;&#10;Description automatically generated">
            <a:extLst>
              <a:ext uri="{FF2B5EF4-FFF2-40B4-BE49-F238E27FC236}">
                <a16:creationId xmlns:a16="http://schemas.microsoft.com/office/drawing/2014/main" id="{F2F0D645-0EC6-A810-353C-8C2FE29D74A5}"/>
              </a:ext>
            </a:extLst>
          </p:cNvPr>
          <p:cNvPicPr>
            <a:picLocks noChangeAspect="1"/>
          </p:cNvPicPr>
          <p:nvPr/>
        </p:nvPicPr>
        <p:blipFill>
          <a:blip r:embed="rId2"/>
          <a:stretch>
            <a:fillRect/>
          </a:stretch>
        </p:blipFill>
        <p:spPr>
          <a:xfrm>
            <a:off x="6196659" y="1192318"/>
            <a:ext cx="6968808" cy="6690055"/>
          </a:xfrm>
          <a:prstGeom prst="rect">
            <a:avLst/>
          </a:prstGeom>
        </p:spPr>
      </p:pic>
    </p:spTree>
    <p:extLst>
      <p:ext uri="{BB962C8B-B14F-4D97-AF65-F5344CB8AC3E}">
        <p14:creationId xmlns:p14="http://schemas.microsoft.com/office/powerpoint/2010/main" val="126717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1">
            <a:extLst>
              <a:ext uri="{FF2B5EF4-FFF2-40B4-BE49-F238E27FC236}">
                <a16:creationId xmlns:a16="http://schemas.microsoft.com/office/drawing/2014/main" id="{7136B393-1889-ACA0-9711-54DE17658E21}"/>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 name="textruta 2">
            <a:extLst>
              <a:ext uri="{FF2B5EF4-FFF2-40B4-BE49-F238E27FC236}">
                <a16:creationId xmlns:a16="http://schemas.microsoft.com/office/drawing/2014/main" id="{C7ADEAFB-8D9A-05E4-720F-A227E481CF3C}"/>
              </a:ext>
            </a:extLst>
          </p:cNvPr>
          <p:cNvSpPr txBox="1"/>
          <p:nvPr/>
        </p:nvSpPr>
        <p:spPr>
          <a:xfrm>
            <a:off x="764064" y="1597095"/>
            <a:ext cx="5486245" cy="830997"/>
          </a:xfrm>
          <a:prstGeom prst="rect">
            <a:avLst/>
          </a:prstGeom>
          <a:noFill/>
        </p:spPr>
        <p:txBody>
          <a:bodyPr wrap="none" rtlCol="0">
            <a:spAutoFit/>
          </a:bodyPr>
          <a:lstStyle/>
          <a:p>
            <a:r>
              <a:rPr lang="sv-SE" sz="4800" b="1" dirty="0">
                <a:solidFill>
                  <a:srgbClr val="9426AA"/>
                </a:solidFill>
              </a:rPr>
              <a:t>Bokens huvudfrågor:</a:t>
            </a:r>
          </a:p>
        </p:txBody>
      </p:sp>
      <p:sp>
        <p:nvSpPr>
          <p:cNvPr id="3" name="textruta 3">
            <a:extLst>
              <a:ext uri="{FF2B5EF4-FFF2-40B4-BE49-F238E27FC236}">
                <a16:creationId xmlns:a16="http://schemas.microsoft.com/office/drawing/2014/main" id="{D2C2CE7B-0E7B-63D3-D0CA-EC4AA5C8DF3C}"/>
              </a:ext>
            </a:extLst>
          </p:cNvPr>
          <p:cNvSpPr txBox="1"/>
          <p:nvPr/>
        </p:nvSpPr>
        <p:spPr>
          <a:xfrm>
            <a:off x="764064" y="3014136"/>
            <a:ext cx="5985078" cy="2246769"/>
          </a:xfrm>
          <a:prstGeom prst="rect">
            <a:avLst/>
          </a:prstGeom>
          <a:noFill/>
        </p:spPr>
        <p:txBody>
          <a:bodyPr wrap="square" rtlCol="0">
            <a:spAutoFit/>
          </a:bodyPr>
          <a:lstStyle/>
          <a:p>
            <a:pPr marL="571500" indent="-571500">
              <a:buFont typeface="Arial" panose="020B0604020202020204" pitchFamily="34" charset="0"/>
              <a:buChar char="•"/>
            </a:pPr>
            <a:r>
              <a:rPr lang="sv-SE" sz="2800" dirty="0"/>
              <a:t>Galen värld? I så fall, vad kan vi </a:t>
            </a:r>
            <a:br>
              <a:rPr lang="sv-SE" sz="2800" dirty="0"/>
            </a:br>
            <a:r>
              <a:rPr lang="sv-SE" sz="2800" dirty="0"/>
              <a:t>göra åt det?</a:t>
            </a:r>
          </a:p>
          <a:p>
            <a:endParaRPr lang="sv-SE" sz="2800" dirty="0"/>
          </a:p>
          <a:p>
            <a:pPr marL="571500" indent="-571500">
              <a:buFont typeface="Arial" panose="020B0604020202020204" pitchFamily="34" charset="0"/>
              <a:buChar char="•"/>
            </a:pPr>
            <a:r>
              <a:rPr lang="sv-SE" sz="2800" dirty="0"/>
              <a:t>Vad har fotfäste med saken </a:t>
            </a:r>
            <a:br>
              <a:rPr lang="sv-SE" sz="2800" dirty="0"/>
            </a:br>
            <a:r>
              <a:rPr lang="sv-SE" sz="2800" dirty="0"/>
              <a:t>att göra?</a:t>
            </a:r>
          </a:p>
        </p:txBody>
      </p:sp>
      <p:pic>
        <p:nvPicPr>
          <p:cNvPr id="5" name="Bildobjekt 4">
            <a:extLst>
              <a:ext uri="{FF2B5EF4-FFF2-40B4-BE49-F238E27FC236}">
                <a16:creationId xmlns:a16="http://schemas.microsoft.com/office/drawing/2014/main" id="{0E3A6E64-E7CB-ED70-831B-C558735AB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1658" y="513689"/>
            <a:ext cx="3936278" cy="5830621"/>
          </a:xfrm>
          <a:prstGeom prst="rect">
            <a:avLst/>
          </a:prstGeom>
        </p:spPr>
      </p:pic>
    </p:spTree>
    <p:extLst>
      <p:ext uri="{BB962C8B-B14F-4D97-AF65-F5344CB8AC3E}">
        <p14:creationId xmlns:p14="http://schemas.microsoft.com/office/powerpoint/2010/main" val="118983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1">
            <a:extLst>
              <a:ext uri="{FF2B5EF4-FFF2-40B4-BE49-F238E27FC236}">
                <a16:creationId xmlns:a16="http://schemas.microsoft.com/office/drawing/2014/main" id="{BF3B7E92-01CD-6722-71FD-95302ED7442C}"/>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2" name="textruta 11">
            <a:extLst>
              <a:ext uri="{FF2B5EF4-FFF2-40B4-BE49-F238E27FC236}">
                <a16:creationId xmlns:a16="http://schemas.microsoft.com/office/drawing/2014/main" id="{24D78A19-B721-DB86-F763-562A02782E15}"/>
              </a:ext>
            </a:extLst>
          </p:cNvPr>
          <p:cNvSpPr txBox="1"/>
          <p:nvPr/>
        </p:nvSpPr>
        <p:spPr>
          <a:xfrm>
            <a:off x="661323" y="3629104"/>
            <a:ext cx="5677832" cy="1569660"/>
          </a:xfrm>
          <a:prstGeom prst="rect">
            <a:avLst/>
          </a:prstGeom>
          <a:noFill/>
        </p:spPr>
        <p:txBody>
          <a:bodyPr wrap="square" rtlCol="0">
            <a:spAutoFit/>
          </a:bodyPr>
          <a:lstStyle/>
          <a:p>
            <a:r>
              <a:rPr lang="sv-SE" sz="2400" dirty="0"/>
              <a:t>Den här livsfarliga kurvan måste vändas, det är de flesta överens om. Och det finns fler liknande kurvor. Varför fortsätter de uppåt, och allt snabbare? För att vi är galna?</a:t>
            </a:r>
          </a:p>
        </p:txBody>
      </p:sp>
      <p:pic>
        <p:nvPicPr>
          <p:cNvPr id="9" name="Bildobjekt 8">
            <a:extLst>
              <a:ext uri="{FF2B5EF4-FFF2-40B4-BE49-F238E27FC236}">
                <a16:creationId xmlns:a16="http://schemas.microsoft.com/office/drawing/2014/main" id="{8CDECCB1-FF92-DA08-357C-32E1D5F38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009" y="1287758"/>
            <a:ext cx="5370669" cy="4682691"/>
          </a:xfrm>
          <a:prstGeom prst="rect">
            <a:avLst/>
          </a:prstGeom>
        </p:spPr>
      </p:pic>
      <p:sp>
        <p:nvSpPr>
          <p:cNvPr id="7" name="textruta 6">
            <a:extLst>
              <a:ext uri="{FF2B5EF4-FFF2-40B4-BE49-F238E27FC236}">
                <a16:creationId xmlns:a16="http://schemas.microsoft.com/office/drawing/2014/main" id="{40B7358D-88FF-1E44-A5B2-8930F9EE70DE}"/>
              </a:ext>
            </a:extLst>
          </p:cNvPr>
          <p:cNvSpPr txBox="1"/>
          <p:nvPr/>
        </p:nvSpPr>
        <p:spPr>
          <a:xfrm>
            <a:off x="753790" y="346509"/>
            <a:ext cx="7408438" cy="830997"/>
          </a:xfrm>
          <a:prstGeom prst="rect">
            <a:avLst/>
          </a:prstGeom>
          <a:noFill/>
        </p:spPr>
        <p:txBody>
          <a:bodyPr wrap="none" rtlCol="0">
            <a:spAutoFit/>
          </a:bodyPr>
          <a:lstStyle/>
          <a:p>
            <a:r>
              <a:rPr lang="sv-SE" sz="4800" b="1" dirty="0">
                <a:solidFill>
                  <a:srgbClr val="9426AA"/>
                </a:solidFill>
              </a:rPr>
              <a:t>Det finns annat som växer …</a:t>
            </a:r>
          </a:p>
        </p:txBody>
      </p:sp>
      <p:sp>
        <p:nvSpPr>
          <p:cNvPr id="8" name="textruta 7">
            <a:extLst>
              <a:ext uri="{FF2B5EF4-FFF2-40B4-BE49-F238E27FC236}">
                <a16:creationId xmlns:a16="http://schemas.microsoft.com/office/drawing/2014/main" id="{DD7556D8-DB5A-3199-F52B-DE9E601E362D}"/>
              </a:ext>
            </a:extLst>
          </p:cNvPr>
          <p:cNvSpPr txBox="1"/>
          <p:nvPr/>
        </p:nvSpPr>
        <p:spPr>
          <a:xfrm>
            <a:off x="661323" y="1828800"/>
            <a:ext cx="5770300" cy="1569660"/>
          </a:xfrm>
          <a:prstGeom prst="rect">
            <a:avLst/>
          </a:prstGeom>
          <a:noFill/>
        </p:spPr>
        <p:txBody>
          <a:bodyPr wrap="square" rtlCol="0">
            <a:spAutoFit/>
          </a:bodyPr>
          <a:lstStyle/>
          <a:p>
            <a:r>
              <a:rPr lang="sv-SE" sz="2400" dirty="0"/>
              <a:t>”Hockeyklubbans” långa skaft – åtta hundratusen år av dynamisk jämvikt följt av de senaste årtiondenas vilda tjurrusning rakt uppåt väggarna. </a:t>
            </a:r>
          </a:p>
        </p:txBody>
      </p:sp>
    </p:spTree>
    <p:extLst>
      <p:ext uri="{BB962C8B-B14F-4D97-AF65-F5344CB8AC3E}">
        <p14:creationId xmlns:p14="http://schemas.microsoft.com/office/powerpoint/2010/main" val="4183064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B4DEC7B-5E63-7D05-1D2F-A7DAB08052A9}"/>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38A85442-F085-D4BF-D8B4-D4B5D93AC02B}"/>
              </a:ext>
            </a:extLst>
          </p:cNvPr>
          <p:cNvSpPr txBox="1"/>
          <p:nvPr/>
        </p:nvSpPr>
        <p:spPr>
          <a:xfrm>
            <a:off x="753790" y="716892"/>
            <a:ext cx="10105587" cy="830997"/>
          </a:xfrm>
          <a:prstGeom prst="rect">
            <a:avLst/>
          </a:prstGeom>
          <a:noFill/>
        </p:spPr>
        <p:txBody>
          <a:bodyPr wrap="none" rtlCol="0">
            <a:spAutoFit/>
          </a:bodyPr>
          <a:lstStyle/>
          <a:p>
            <a:r>
              <a:rPr lang="sv-SE" sz="4800" b="1" dirty="0">
                <a:solidFill>
                  <a:srgbClr val="9426AA"/>
                </a:solidFill>
              </a:rPr>
              <a:t>Vad hände med de två huvudfrågorna?</a:t>
            </a:r>
          </a:p>
        </p:txBody>
      </p:sp>
      <p:sp>
        <p:nvSpPr>
          <p:cNvPr id="5" name="textruta 4">
            <a:extLst>
              <a:ext uri="{FF2B5EF4-FFF2-40B4-BE49-F238E27FC236}">
                <a16:creationId xmlns:a16="http://schemas.microsoft.com/office/drawing/2014/main" id="{09C231D1-5C60-6969-5471-9BDE1F3FE254}"/>
              </a:ext>
            </a:extLst>
          </p:cNvPr>
          <p:cNvSpPr txBox="1"/>
          <p:nvPr/>
        </p:nvSpPr>
        <p:spPr>
          <a:xfrm>
            <a:off x="650240" y="1857373"/>
            <a:ext cx="9981975" cy="4031873"/>
          </a:xfrm>
          <a:prstGeom prst="rect">
            <a:avLst/>
          </a:prstGeom>
          <a:noFill/>
        </p:spPr>
        <p:txBody>
          <a:bodyPr wrap="square" rtlCol="0">
            <a:spAutoFit/>
          </a:bodyPr>
          <a:lstStyle/>
          <a:p>
            <a:pPr marL="571500" indent="-571500">
              <a:buFont typeface="Arial" panose="020B0604020202020204" pitchFamily="34" charset="0"/>
              <a:buChar char="•"/>
            </a:pPr>
            <a:r>
              <a:rPr lang="sv-SE" sz="3200" i="1" dirty="0"/>
              <a:t>Galen värld? I så fall, vad kan vi göra åt det?             </a:t>
            </a:r>
            <a:r>
              <a:rPr lang="sv-SE" sz="2400" dirty="0"/>
              <a:t>Verklighetsflykt och lögner är galenskapens kärna och ger upphov till galet beteende. Även självdestruktiva processer är påverkbara. Med förankring i verkligheten kan vi förstå – dela en vision om – </a:t>
            </a:r>
            <a:r>
              <a:rPr lang="sv-SE" sz="2400" i="1" dirty="0"/>
              <a:t>vad</a:t>
            </a:r>
            <a:r>
              <a:rPr lang="sv-SE" sz="2400" dirty="0"/>
              <a:t> som behöver göras, </a:t>
            </a:r>
            <a:r>
              <a:rPr lang="sv-SE" sz="2400" i="1" dirty="0"/>
              <a:t>varför</a:t>
            </a:r>
            <a:r>
              <a:rPr lang="sv-SE" sz="2400" dirty="0"/>
              <a:t> och </a:t>
            </a:r>
            <a:r>
              <a:rPr lang="sv-SE" sz="2400" i="1" dirty="0"/>
              <a:t>hur</a:t>
            </a:r>
            <a:r>
              <a:rPr lang="sv-SE" sz="2400" dirty="0"/>
              <a:t>. </a:t>
            </a:r>
            <a:br>
              <a:rPr lang="sv-SE" sz="2400" dirty="0"/>
            </a:br>
            <a:r>
              <a:rPr lang="sv-SE" sz="2400" dirty="0"/>
              <a:t>Återstår ”bara” </a:t>
            </a:r>
            <a:r>
              <a:rPr lang="sv-SE" sz="2400" i="1" dirty="0"/>
              <a:t>att</a:t>
            </a:r>
            <a:r>
              <a:rPr lang="sv-SE" sz="2400" dirty="0"/>
              <a:t> göra det – lättare sagt än gjort men inte omöjligt.</a:t>
            </a:r>
          </a:p>
          <a:p>
            <a:endParaRPr lang="sv-SE" sz="2400" dirty="0"/>
          </a:p>
          <a:p>
            <a:pPr marL="571500" indent="-571500">
              <a:buFont typeface="Arial" panose="020B0604020202020204" pitchFamily="34" charset="0"/>
              <a:buChar char="•"/>
            </a:pPr>
            <a:r>
              <a:rPr lang="sv-SE" sz="3200" i="1" dirty="0"/>
              <a:t>Vad har fotfäste med saken att göra?               </a:t>
            </a:r>
            <a:br>
              <a:rPr lang="sv-SE" sz="3200" i="1" dirty="0"/>
            </a:br>
            <a:r>
              <a:rPr lang="sv-SE" sz="2400" dirty="0"/>
              <a:t>Fotfäste i livet och verkligheten ger oss ett mandat att växa som människor och ta ansvar gentemot oss själva och andra livsformer.</a:t>
            </a:r>
          </a:p>
        </p:txBody>
      </p:sp>
    </p:spTree>
    <p:extLst>
      <p:ext uri="{BB962C8B-B14F-4D97-AF65-F5344CB8AC3E}">
        <p14:creationId xmlns:p14="http://schemas.microsoft.com/office/powerpoint/2010/main" val="4252002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6F162865-8BC9-F470-168E-E6E013844732}"/>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3" name="Bildobjekt 2" descr="En bild som visar text&#10;&#10;Automatiskt genererad beskrivning">
            <a:extLst>
              <a:ext uri="{FF2B5EF4-FFF2-40B4-BE49-F238E27FC236}">
                <a16:creationId xmlns:a16="http://schemas.microsoft.com/office/drawing/2014/main" id="{2C2F0374-F8AA-5EC5-95D1-C6B563FA7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144" y="703493"/>
            <a:ext cx="3797693" cy="5544457"/>
          </a:xfrm>
          <a:prstGeom prst="rect">
            <a:avLst/>
          </a:prstGeom>
        </p:spPr>
      </p:pic>
      <p:sp>
        <p:nvSpPr>
          <p:cNvPr id="5" name="textruta 4">
            <a:extLst>
              <a:ext uri="{FF2B5EF4-FFF2-40B4-BE49-F238E27FC236}">
                <a16:creationId xmlns:a16="http://schemas.microsoft.com/office/drawing/2014/main" id="{195423AB-7913-FB86-DEE2-BC749D3661D0}"/>
              </a:ext>
            </a:extLst>
          </p:cNvPr>
          <p:cNvSpPr txBox="1"/>
          <p:nvPr/>
        </p:nvSpPr>
        <p:spPr>
          <a:xfrm>
            <a:off x="571229" y="2181949"/>
            <a:ext cx="6453686" cy="1200329"/>
          </a:xfrm>
          <a:prstGeom prst="rect">
            <a:avLst/>
          </a:prstGeom>
          <a:noFill/>
        </p:spPr>
        <p:txBody>
          <a:bodyPr wrap="square" rtlCol="0">
            <a:spAutoFit/>
          </a:bodyPr>
          <a:lstStyle/>
          <a:p>
            <a:pPr marL="457200" indent="-457200">
              <a:buFont typeface="Arial" panose="020B0604020202020204" pitchFamily="34" charset="0"/>
              <a:buChar char="•"/>
            </a:pPr>
            <a:r>
              <a:rPr lang="sv-SE" sz="2400" dirty="0"/>
              <a:t>Med eller utan fotfäste så lämnar vi fotavtryck efter oss. Till viss del avgör vi själva hur de ska se ut.  </a:t>
            </a:r>
          </a:p>
        </p:txBody>
      </p:sp>
      <p:sp>
        <p:nvSpPr>
          <p:cNvPr id="6" name="textruta 5">
            <a:extLst>
              <a:ext uri="{FF2B5EF4-FFF2-40B4-BE49-F238E27FC236}">
                <a16:creationId xmlns:a16="http://schemas.microsoft.com/office/drawing/2014/main" id="{6FD2C2F6-598B-F16A-F8FF-9B3E9CA94598}"/>
              </a:ext>
            </a:extLst>
          </p:cNvPr>
          <p:cNvSpPr txBox="1"/>
          <p:nvPr/>
        </p:nvSpPr>
        <p:spPr>
          <a:xfrm>
            <a:off x="571229" y="3382278"/>
            <a:ext cx="6453686" cy="1569660"/>
          </a:xfrm>
          <a:prstGeom prst="rect">
            <a:avLst/>
          </a:prstGeom>
          <a:noFill/>
        </p:spPr>
        <p:txBody>
          <a:bodyPr wrap="square" rtlCol="0">
            <a:spAutoFit/>
          </a:bodyPr>
          <a:lstStyle/>
          <a:p>
            <a:pPr marL="457200" indent="-457200">
              <a:buFont typeface="Arial" panose="020B0604020202020204" pitchFamily="34" charset="0"/>
              <a:buChar char="•"/>
            </a:pPr>
            <a:r>
              <a:rPr lang="sv-SE" sz="2400" dirty="0"/>
              <a:t>Visioner och drömmar med fotfäste i verkligheten och livet har förutsättningar att bli verklighet. Drömmar och ansvar knyter ihop den här bokens huvudfrågor.  </a:t>
            </a:r>
          </a:p>
        </p:txBody>
      </p:sp>
    </p:spTree>
    <p:extLst>
      <p:ext uri="{BB962C8B-B14F-4D97-AF65-F5344CB8AC3E}">
        <p14:creationId xmlns:p14="http://schemas.microsoft.com/office/powerpoint/2010/main" val="4145541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B4DEC7B-5E63-7D05-1D2F-A7DAB08052A9}"/>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3" name="textruta 2">
            <a:extLst>
              <a:ext uri="{FF2B5EF4-FFF2-40B4-BE49-F238E27FC236}">
                <a16:creationId xmlns:a16="http://schemas.microsoft.com/office/drawing/2014/main" id="{38A85442-F085-D4BF-D8B4-D4B5D93AC02B}"/>
              </a:ext>
            </a:extLst>
          </p:cNvPr>
          <p:cNvSpPr txBox="1"/>
          <p:nvPr/>
        </p:nvSpPr>
        <p:spPr>
          <a:xfrm>
            <a:off x="2450570" y="760670"/>
            <a:ext cx="7100983" cy="830997"/>
          </a:xfrm>
          <a:prstGeom prst="rect">
            <a:avLst/>
          </a:prstGeom>
          <a:noFill/>
        </p:spPr>
        <p:txBody>
          <a:bodyPr wrap="none" rtlCol="0">
            <a:spAutoFit/>
          </a:bodyPr>
          <a:lstStyle/>
          <a:p>
            <a:r>
              <a:rPr lang="sv-SE" sz="4800" b="1" dirty="0">
                <a:solidFill>
                  <a:srgbClr val="9426AA"/>
                </a:solidFill>
              </a:rPr>
              <a:t>HJÄLP mig att komma ihåg:</a:t>
            </a:r>
          </a:p>
        </p:txBody>
      </p:sp>
      <p:sp>
        <p:nvSpPr>
          <p:cNvPr id="4" name="textruta 3">
            <a:extLst>
              <a:ext uri="{FF2B5EF4-FFF2-40B4-BE49-F238E27FC236}">
                <a16:creationId xmlns:a16="http://schemas.microsoft.com/office/drawing/2014/main" id="{01FA768E-3AD0-13DC-8F3E-D2DC6A6AD476}"/>
              </a:ext>
            </a:extLst>
          </p:cNvPr>
          <p:cNvSpPr txBox="1"/>
          <p:nvPr/>
        </p:nvSpPr>
        <p:spPr>
          <a:xfrm>
            <a:off x="1701800" y="2305615"/>
            <a:ext cx="9784080" cy="2246769"/>
          </a:xfrm>
          <a:prstGeom prst="rect">
            <a:avLst/>
          </a:prstGeom>
          <a:noFill/>
        </p:spPr>
        <p:txBody>
          <a:bodyPr wrap="square" rtlCol="0">
            <a:spAutoFit/>
          </a:bodyPr>
          <a:lstStyle/>
          <a:p>
            <a:pPr marL="457200" indent="-457200">
              <a:buFont typeface="Arial" panose="020B0604020202020204" pitchFamily="34" charset="0"/>
              <a:buChar char="•"/>
            </a:pPr>
            <a:r>
              <a:rPr lang="sv-SE" sz="2800" dirty="0"/>
              <a:t>”Med fotfäste i livet och verkligheten kan visioner och drömmar förverkligas.”</a:t>
            </a:r>
          </a:p>
          <a:p>
            <a:endParaRPr lang="sv-SE" sz="2800" dirty="0"/>
          </a:p>
          <a:p>
            <a:pPr marL="457200" indent="-457200">
              <a:buFont typeface="Arial" panose="020B0604020202020204" pitchFamily="34" charset="0"/>
              <a:buChar char="•"/>
            </a:pPr>
            <a:r>
              <a:rPr lang="sv-SE" sz="2800" dirty="0"/>
              <a:t>”Ansvar och drömmar. Två vardagliga ord knyter ihop den </a:t>
            </a:r>
            <a:br>
              <a:rPr lang="sv-SE" sz="2800" dirty="0"/>
            </a:br>
            <a:r>
              <a:rPr lang="sv-SE" sz="2800" dirty="0"/>
              <a:t>här bokens huvudfrågor och placerar dem i knät på oss.”</a:t>
            </a:r>
          </a:p>
        </p:txBody>
      </p:sp>
    </p:spTree>
    <p:extLst>
      <p:ext uri="{BB962C8B-B14F-4D97-AF65-F5344CB8AC3E}">
        <p14:creationId xmlns:p14="http://schemas.microsoft.com/office/powerpoint/2010/main" val="490899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B4DEC7B-5E63-7D05-1D2F-A7DAB08052A9}"/>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3" name="textruta 2">
            <a:extLst>
              <a:ext uri="{FF2B5EF4-FFF2-40B4-BE49-F238E27FC236}">
                <a16:creationId xmlns:a16="http://schemas.microsoft.com/office/drawing/2014/main" id="{38A85442-F085-D4BF-D8B4-D4B5D93AC02B}"/>
              </a:ext>
            </a:extLst>
          </p:cNvPr>
          <p:cNvSpPr txBox="1"/>
          <p:nvPr/>
        </p:nvSpPr>
        <p:spPr>
          <a:xfrm>
            <a:off x="1316967" y="1138659"/>
            <a:ext cx="9558065" cy="923330"/>
          </a:xfrm>
          <a:prstGeom prst="rect">
            <a:avLst/>
          </a:prstGeom>
          <a:noFill/>
        </p:spPr>
        <p:txBody>
          <a:bodyPr wrap="none" rtlCol="0">
            <a:spAutoFit/>
          </a:bodyPr>
          <a:lstStyle/>
          <a:p>
            <a:pPr algn="ctr"/>
            <a:r>
              <a:rPr lang="sv-SE" sz="4000" b="1" dirty="0"/>
              <a:t>Stort </a:t>
            </a:r>
            <a:r>
              <a:rPr lang="sv-SE" sz="5400" b="1" dirty="0">
                <a:solidFill>
                  <a:srgbClr val="9426AA"/>
                </a:solidFill>
              </a:rPr>
              <a:t>TACK</a:t>
            </a:r>
            <a:r>
              <a:rPr lang="sv-SE" sz="4000" b="1" dirty="0"/>
              <a:t> till alla för allt, och framför allt:</a:t>
            </a:r>
          </a:p>
        </p:txBody>
      </p:sp>
      <p:sp>
        <p:nvSpPr>
          <p:cNvPr id="4" name="textruta 3">
            <a:extLst>
              <a:ext uri="{FF2B5EF4-FFF2-40B4-BE49-F238E27FC236}">
                <a16:creationId xmlns:a16="http://schemas.microsoft.com/office/drawing/2014/main" id="{01FA768E-3AD0-13DC-8F3E-D2DC6A6AD476}"/>
              </a:ext>
            </a:extLst>
          </p:cNvPr>
          <p:cNvSpPr txBox="1"/>
          <p:nvPr/>
        </p:nvSpPr>
        <p:spPr>
          <a:xfrm>
            <a:off x="1384297" y="2397948"/>
            <a:ext cx="9423402" cy="2062103"/>
          </a:xfrm>
          <a:prstGeom prst="rect">
            <a:avLst/>
          </a:prstGeom>
          <a:noFill/>
        </p:spPr>
        <p:txBody>
          <a:bodyPr wrap="square" rtlCol="0">
            <a:spAutoFit/>
          </a:bodyPr>
          <a:lstStyle/>
          <a:p>
            <a:pPr algn="ctr"/>
            <a:r>
              <a:rPr lang="sv-SE" sz="3200" b="1" dirty="0"/>
              <a:t>Nära och kära, vänner och kolleger</a:t>
            </a:r>
          </a:p>
          <a:p>
            <a:pPr algn="ctr"/>
            <a:endParaRPr lang="sv-SE" sz="2400" b="1" dirty="0"/>
          </a:p>
          <a:p>
            <a:pPr algn="ctr"/>
            <a:r>
              <a:rPr lang="sv-SE" dirty="0"/>
              <a:t>Illustratören Ava Nikpay</a:t>
            </a:r>
          </a:p>
          <a:p>
            <a:pPr algn="ctr"/>
            <a:r>
              <a:rPr lang="sv-SE" dirty="0"/>
              <a:t>Förlagsgruppen IDUS, VISTO, STELLAR med Ulrika Slottner, Matilda Olsson, Sandra Stridh, </a:t>
            </a:r>
          </a:p>
          <a:p>
            <a:pPr algn="ctr"/>
            <a:r>
              <a:rPr lang="sv-SE" dirty="0"/>
              <a:t>Åsa Norén, Elisabeth Grunditz</a:t>
            </a:r>
          </a:p>
          <a:p>
            <a:pPr algn="ctr"/>
            <a:endParaRPr lang="sv-SE" sz="1600" dirty="0"/>
          </a:p>
        </p:txBody>
      </p:sp>
      <p:sp>
        <p:nvSpPr>
          <p:cNvPr id="5" name="textruta 4">
            <a:extLst>
              <a:ext uri="{FF2B5EF4-FFF2-40B4-BE49-F238E27FC236}">
                <a16:creationId xmlns:a16="http://schemas.microsoft.com/office/drawing/2014/main" id="{ADCE62FB-CD6B-5C62-2E2B-04624FD1740D}"/>
              </a:ext>
            </a:extLst>
          </p:cNvPr>
          <p:cNvSpPr txBox="1"/>
          <p:nvPr/>
        </p:nvSpPr>
        <p:spPr>
          <a:xfrm>
            <a:off x="4860788" y="4847322"/>
            <a:ext cx="2470420" cy="1200329"/>
          </a:xfrm>
          <a:prstGeom prst="rect">
            <a:avLst/>
          </a:prstGeom>
          <a:noFill/>
        </p:spPr>
        <p:txBody>
          <a:bodyPr wrap="none" rtlCol="0">
            <a:spAutoFit/>
          </a:bodyPr>
          <a:lstStyle/>
          <a:p>
            <a:pPr algn="ctr"/>
            <a:r>
              <a:rPr lang="sv-SE" b="1" dirty="0"/>
              <a:t>Bertil Hök</a:t>
            </a:r>
          </a:p>
          <a:p>
            <a:pPr algn="ctr"/>
            <a:r>
              <a:rPr lang="sv-SE" b="1" dirty="0">
                <a:hlinkClick r:id="rId2">
                  <a:extLst>
                    <a:ext uri="{A12FA001-AC4F-418D-AE19-62706E023703}">
                      <ahyp:hlinkClr xmlns:ahyp="http://schemas.microsoft.com/office/drawing/2018/hyperlinkcolor" val="tx"/>
                    </a:ext>
                  </a:extLst>
                </a:hlinkClick>
              </a:rPr>
              <a:t>bertilw.hok@gmail.com</a:t>
            </a:r>
            <a:endParaRPr lang="sv-SE" b="1" dirty="0"/>
          </a:p>
          <a:p>
            <a:pPr algn="ctr"/>
            <a:r>
              <a:rPr lang="sv-SE" b="1" dirty="0"/>
              <a:t>070-72 72 404</a:t>
            </a:r>
          </a:p>
          <a:p>
            <a:pPr algn="ctr"/>
            <a:r>
              <a:rPr lang="sv-SE" b="1" dirty="0"/>
              <a:t>www.bertilhok.se</a:t>
            </a:r>
          </a:p>
        </p:txBody>
      </p:sp>
    </p:spTree>
    <p:extLst>
      <p:ext uri="{BB962C8B-B14F-4D97-AF65-F5344CB8AC3E}">
        <p14:creationId xmlns:p14="http://schemas.microsoft.com/office/powerpoint/2010/main" val="3973145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6BA44C3-CC51-A45B-193C-85BA139D0DDB}"/>
              </a:ext>
            </a:extLst>
          </p:cNvPr>
          <p:cNvSpPr txBox="1"/>
          <p:nvPr/>
        </p:nvSpPr>
        <p:spPr>
          <a:xfrm>
            <a:off x="3090401" y="433792"/>
            <a:ext cx="6011197" cy="769441"/>
          </a:xfrm>
          <a:prstGeom prst="rect">
            <a:avLst/>
          </a:prstGeom>
          <a:noFill/>
        </p:spPr>
        <p:txBody>
          <a:bodyPr wrap="none" rtlCol="0">
            <a:spAutoFit/>
          </a:bodyPr>
          <a:lstStyle/>
          <a:p>
            <a:r>
              <a:rPr lang="sv-SE" sz="4400" b="1" dirty="0">
                <a:solidFill>
                  <a:srgbClr val="9426AA"/>
                </a:solidFill>
              </a:rPr>
              <a:t>Rädda livet på vår planet</a:t>
            </a:r>
          </a:p>
        </p:txBody>
      </p:sp>
      <p:sp>
        <p:nvSpPr>
          <p:cNvPr id="6" name="textruta 5">
            <a:extLst>
              <a:ext uri="{FF2B5EF4-FFF2-40B4-BE49-F238E27FC236}">
                <a16:creationId xmlns:a16="http://schemas.microsoft.com/office/drawing/2014/main" id="{22B905AF-9261-CA3B-EB48-8FB82AC73F3E}"/>
              </a:ext>
            </a:extLst>
          </p:cNvPr>
          <p:cNvSpPr txBox="1"/>
          <p:nvPr/>
        </p:nvSpPr>
        <p:spPr>
          <a:xfrm>
            <a:off x="2512739" y="1885901"/>
            <a:ext cx="4114800" cy="4256550"/>
          </a:xfrm>
          <a:prstGeom prst="rect">
            <a:avLst/>
          </a:prstGeom>
          <a:noFill/>
        </p:spPr>
        <p:txBody>
          <a:bodyPr wrap="square" rtlCol="0">
            <a:spAutoFit/>
          </a:bodyPr>
          <a:lstStyle/>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Planeten, planeten där vi bor </a:t>
            </a:r>
          </a:p>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Planeten, planeten där vi bor </a:t>
            </a:r>
          </a:p>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Mår inte så särskilt bra, </a:t>
            </a:r>
          </a:p>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kanske sämre än vi tror</a:t>
            </a:r>
          </a:p>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Livet, rädda livet på vår planet</a:t>
            </a:r>
          </a:p>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Livet, rädda livet på vår planet</a:t>
            </a:r>
          </a:p>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Vi vet hur det ska göras, </a:t>
            </a:r>
          </a:p>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med fotfäste i vår verklighet</a:t>
            </a:r>
          </a:p>
          <a:p>
            <a:endParaRPr lang="sv-SE" sz="1600" dirty="0"/>
          </a:p>
        </p:txBody>
      </p:sp>
      <p:sp>
        <p:nvSpPr>
          <p:cNvPr id="7" name="textruta 6">
            <a:extLst>
              <a:ext uri="{FF2B5EF4-FFF2-40B4-BE49-F238E27FC236}">
                <a16:creationId xmlns:a16="http://schemas.microsoft.com/office/drawing/2014/main" id="{49AAB26A-A136-35FF-729D-D43CDBF35BD3}"/>
              </a:ext>
            </a:extLst>
          </p:cNvPr>
          <p:cNvSpPr txBox="1"/>
          <p:nvPr/>
        </p:nvSpPr>
        <p:spPr>
          <a:xfrm>
            <a:off x="6298107" y="1560781"/>
            <a:ext cx="5893893" cy="4719241"/>
          </a:xfrm>
          <a:prstGeom prst="rect">
            <a:avLst/>
          </a:prstGeom>
          <a:noFill/>
        </p:spPr>
        <p:txBody>
          <a:bodyPr wrap="square" rtlCol="0">
            <a:spAutoFit/>
          </a:bodyPr>
          <a:lstStyle/>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Ofattbar, stum och grym är vår verklighet</a:t>
            </a:r>
          </a:p>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Ofattbar, stum och grym är vår verklighet</a:t>
            </a:r>
          </a:p>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Det är i alla fall något som vi faktiskt vet</a:t>
            </a:r>
          </a:p>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Det lilla som vi vet har gett oss makt över vår planet</a:t>
            </a:r>
          </a:p>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Det lilla som vi vet har gett oss makt över vår planet</a:t>
            </a:r>
          </a:p>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Det har gått så där, och nu sitter vi här i vår smet</a:t>
            </a:r>
          </a:p>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Dags att vakna upp och ta tag i vår situation</a:t>
            </a:r>
          </a:p>
          <a:p>
            <a:pPr>
              <a:lnSpc>
                <a:spcPct val="107000"/>
              </a:lnSpc>
              <a:spcAft>
                <a:spcPts val="800"/>
              </a:spcAft>
            </a:pPr>
            <a:r>
              <a:rPr lang="sv-SE" sz="2000" b="1" dirty="0">
                <a:effectLst/>
                <a:latin typeface="Calibri" panose="020F0502020204030204" pitchFamily="34" charset="0"/>
                <a:ea typeface="Calibri" panose="020F0502020204030204" pitchFamily="34" charset="0"/>
                <a:cs typeface="Times New Roman" panose="02020603050405020304" pitchFamily="18" charset="0"/>
              </a:rPr>
              <a:t>Dags att vakna upp och ta tag i vår situation</a:t>
            </a:r>
          </a:p>
          <a:p>
            <a:r>
              <a:rPr lang="sv-SE" sz="2000" b="1" dirty="0">
                <a:latin typeface="Calibri" panose="020F0502020204030204" pitchFamily="34" charset="0"/>
                <a:ea typeface="Calibri" panose="020F0502020204030204" pitchFamily="34" charset="0"/>
                <a:cs typeface="Times New Roman" panose="02020603050405020304" pitchFamily="18" charset="0"/>
              </a:rPr>
              <a:t>Sätta lite sprätt på</a:t>
            </a:r>
            <a:r>
              <a:rPr lang="sv-SE" sz="2000" b="1" dirty="0">
                <a:effectLst/>
                <a:latin typeface="Calibri" panose="020F0502020204030204" pitchFamily="34" charset="0"/>
                <a:ea typeface="Calibri" panose="020F0502020204030204" pitchFamily="34" charset="0"/>
                <a:cs typeface="Times New Roman" panose="02020603050405020304" pitchFamily="18" charset="0"/>
              </a:rPr>
              <a:t> vår evolution</a:t>
            </a:r>
            <a:endParaRPr lang="sv-SE" sz="2000" b="1" dirty="0"/>
          </a:p>
        </p:txBody>
      </p:sp>
      <p:pic>
        <p:nvPicPr>
          <p:cNvPr id="1028" name="Picture 4">
            <a:extLst>
              <a:ext uri="{FF2B5EF4-FFF2-40B4-BE49-F238E27FC236}">
                <a16:creationId xmlns:a16="http://schemas.microsoft.com/office/drawing/2014/main" id="{8EE5955C-9471-4AC0-06FF-955800194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838190" cy="2615086"/>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FE8CF625-12A0-63D7-6A9E-1FE3F321CB40}"/>
              </a:ext>
            </a:extLst>
          </p:cNvPr>
          <p:cNvSpPr txBox="1"/>
          <p:nvPr/>
        </p:nvSpPr>
        <p:spPr>
          <a:xfrm>
            <a:off x="391160" y="2615086"/>
            <a:ext cx="1117600" cy="430887"/>
          </a:xfrm>
          <a:prstGeom prst="rect">
            <a:avLst/>
          </a:prstGeom>
          <a:noFill/>
        </p:spPr>
        <p:txBody>
          <a:bodyPr wrap="square" rtlCol="0">
            <a:spAutoFit/>
          </a:bodyPr>
          <a:lstStyle/>
          <a:p>
            <a:r>
              <a:rPr lang="sv-SE" sz="1100" dirty="0"/>
              <a:t>Robert Johnson (1911-1938)</a:t>
            </a:r>
          </a:p>
        </p:txBody>
      </p:sp>
    </p:spTree>
    <p:extLst>
      <p:ext uri="{BB962C8B-B14F-4D97-AF65-F5344CB8AC3E}">
        <p14:creationId xmlns:p14="http://schemas.microsoft.com/office/powerpoint/2010/main" val="899376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6CF9B559-6A65-429B-8345-D48BC7141D06}"/>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 name="textruta 2">
            <a:extLst>
              <a:ext uri="{FF2B5EF4-FFF2-40B4-BE49-F238E27FC236}">
                <a16:creationId xmlns:a16="http://schemas.microsoft.com/office/drawing/2014/main" id="{C7ADEAFB-8D9A-05E4-720F-A227E481CF3C}"/>
              </a:ext>
            </a:extLst>
          </p:cNvPr>
          <p:cNvSpPr txBox="1"/>
          <p:nvPr/>
        </p:nvSpPr>
        <p:spPr>
          <a:xfrm>
            <a:off x="735036" y="727166"/>
            <a:ext cx="7693966" cy="830997"/>
          </a:xfrm>
          <a:prstGeom prst="rect">
            <a:avLst/>
          </a:prstGeom>
          <a:noFill/>
        </p:spPr>
        <p:txBody>
          <a:bodyPr wrap="none" rtlCol="0">
            <a:spAutoFit/>
          </a:bodyPr>
          <a:lstStyle/>
          <a:p>
            <a:r>
              <a:rPr lang="sv-SE" sz="4800" b="1" dirty="0">
                <a:solidFill>
                  <a:srgbClr val="9426AA"/>
                </a:solidFill>
              </a:rPr>
              <a:t>Galet kan det bli på flera sätt </a:t>
            </a:r>
          </a:p>
        </p:txBody>
      </p:sp>
      <p:pic>
        <p:nvPicPr>
          <p:cNvPr id="4" name="Bildobjekt 2">
            <a:extLst>
              <a:ext uri="{FF2B5EF4-FFF2-40B4-BE49-F238E27FC236}">
                <a16:creationId xmlns:a16="http://schemas.microsoft.com/office/drawing/2014/main" id="{29ABA219-2060-465E-EFB1-6F9BC7F1D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954" y="1994147"/>
            <a:ext cx="8678093" cy="4521313"/>
          </a:xfrm>
          <a:prstGeom prst="rect">
            <a:avLst/>
          </a:prstGeom>
        </p:spPr>
      </p:pic>
      <p:sp>
        <p:nvSpPr>
          <p:cNvPr id="7" name="Oval 6">
            <a:extLst>
              <a:ext uri="{FF2B5EF4-FFF2-40B4-BE49-F238E27FC236}">
                <a16:creationId xmlns:a16="http://schemas.microsoft.com/office/drawing/2014/main" id="{0C8FBC1E-7FB6-6AFA-E283-35C01E6D0EA6}"/>
              </a:ext>
            </a:extLst>
          </p:cNvPr>
          <p:cNvSpPr/>
          <p:nvPr/>
        </p:nvSpPr>
        <p:spPr>
          <a:xfrm>
            <a:off x="4110729" y="3641912"/>
            <a:ext cx="1070975" cy="1070975"/>
          </a:xfrm>
          <a:prstGeom prst="ellipse">
            <a:avLst/>
          </a:prstGeom>
          <a:noFill/>
          <a:ln w="412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ln>
                <a:solidFill>
                  <a:sysClr val="windowText" lastClr="000000"/>
                </a:solidFill>
              </a:ln>
            </a:endParaRPr>
          </a:p>
        </p:txBody>
      </p:sp>
      <p:sp>
        <p:nvSpPr>
          <p:cNvPr id="8" name="Oval 7">
            <a:extLst>
              <a:ext uri="{FF2B5EF4-FFF2-40B4-BE49-F238E27FC236}">
                <a16:creationId xmlns:a16="http://schemas.microsoft.com/office/drawing/2014/main" id="{162608FF-890F-74BD-6C94-BFF0FD83B844}"/>
              </a:ext>
            </a:extLst>
          </p:cNvPr>
          <p:cNvSpPr/>
          <p:nvPr/>
        </p:nvSpPr>
        <p:spPr>
          <a:xfrm>
            <a:off x="6737400" y="3641912"/>
            <a:ext cx="1070975" cy="1070975"/>
          </a:xfrm>
          <a:prstGeom prst="ellipse">
            <a:avLst/>
          </a:prstGeom>
          <a:noFill/>
          <a:ln w="412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ln>
                <a:solidFill>
                  <a:sysClr val="windowText" lastClr="000000"/>
                </a:solidFill>
              </a:ln>
            </a:endParaRPr>
          </a:p>
        </p:txBody>
      </p:sp>
    </p:spTree>
    <p:extLst>
      <p:ext uri="{BB962C8B-B14F-4D97-AF65-F5344CB8AC3E}">
        <p14:creationId xmlns:p14="http://schemas.microsoft.com/office/powerpoint/2010/main" val="370821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6CF9B559-6A65-429B-8345-D48BC7141D06}"/>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 name="textruta 2">
            <a:extLst>
              <a:ext uri="{FF2B5EF4-FFF2-40B4-BE49-F238E27FC236}">
                <a16:creationId xmlns:a16="http://schemas.microsoft.com/office/drawing/2014/main" id="{C7ADEAFB-8D9A-05E4-720F-A227E481CF3C}"/>
              </a:ext>
            </a:extLst>
          </p:cNvPr>
          <p:cNvSpPr txBox="1"/>
          <p:nvPr/>
        </p:nvSpPr>
        <p:spPr>
          <a:xfrm>
            <a:off x="735036" y="727166"/>
            <a:ext cx="6680372" cy="830997"/>
          </a:xfrm>
          <a:prstGeom prst="rect">
            <a:avLst/>
          </a:prstGeom>
          <a:noFill/>
        </p:spPr>
        <p:txBody>
          <a:bodyPr wrap="square" rtlCol="0">
            <a:spAutoFit/>
          </a:bodyPr>
          <a:lstStyle/>
          <a:p>
            <a:r>
              <a:rPr lang="sv-SE" sz="4800" b="1" dirty="0">
                <a:solidFill>
                  <a:srgbClr val="9426AA"/>
                </a:solidFill>
              </a:rPr>
              <a:t>Galenskapskartan…</a:t>
            </a:r>
          </a:p>
        </p:txBody>
      </p:sp>
      <p:pic>
        <p:nvPicPr>
          <p:cNvPr id="3" name="Picture 2">
            <a:extLst>
              <a:ext uri="{FF2B5EF4-FFF2-40B4-BE49-F238E27FC236}">
                <a16:creationId xmlns:a16="http://schemas.microsoft.com/office/drawing/2014/main" id="{B0A50EE4-62D8-F20E-A009-56DCE1DC3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313" y="526093"/>
            <a:ext cx="5153651" cy="612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3">
            <a:extLst>
              <a:ext uri="{FF2B5EF4-FFF2-40B4-BE49-F238E27FC236}">
                <a16:creationId xmlns:a16="http://schemas.microsoft.com/office/drawing/2014/main" id="{691A5C7A-88E9-BB36-D4CA-7AF1D57F6ADE}"/>
              </a:ext>
            </a:extLst>
          </p:cNvPr>
          <p:cNvSpPr txBox="1"/>
          <p:nvPr/>
        </p:nvSpPr>
        <p:spPr>
          <a:xfrm>
            <a:off x="908353" y="2808253"/>
            <a:ext cx="4659924" cy="1077218"/>
          </a:xfrm>
          <a:prstGeom prst="rect">
            <a:avLst/>
          </a:prstGeom>
          <a:noFill/>
        </p:spPr>
        <p:txBody>
          <a:bodyPr wrap="square" rtlCol="0">
            <a:spAutoFit/>
          </a:bodyPr>
          <a:lstStyle/>
          <a:p>
            <a:r>
              <a:rPr lang="sv-SE" sz="3200" b="1" dirty="0">
                <a:solidFill>
                  <a:srgbClr val="9426AA"/>
                </a:solidFill>
              </a:rPr>
              <a:t>… placerar begrepp där de hör hemma … </a:t>
            </a:r>
          </a:p>
        </p:txBody>
      </p:sp>
    </p:spTree>
    <p:extLst>
      <p:ext uri="{BB962C8B-B14F-4D97-AF65-F5344CB8AC3E}">
        <p14:creationId xmlns:p14="http://schemas.microsoft.com/office/powerpoint/2010/main" val="539104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6CF9B559-6A65-429B-8345-D48BC7141D06}"/>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 name="textruta 2">
            <a:extLst>
              <a:ext uri="{FF2B5EF4-FFF2-40B4-BE49-F238E27FC236}">
                <a16:creationId xmlns:a16="http://schemas.microsoft.com/office/drawing/2014/main" id="{C7ADEAFB-8D9A-05E4-720F-A227E481CF3C}"/>
              </a:ext>
            </a:extLst>
          </p:cNvPr>
          <p:cNvSpPr txBox="1"/>
          <p:nvPr/>
        </p:nvSpPr>
        <p:spPr>
          <a:xfrm>
            <a:off x="735036" y="727166"/>
            <a:ext cx="6680372" cy="830997"/>
          </a:xfrm>
          <a:prstGeom prst="rect">
            <a:avLst/>
          </a:prstGeom>
          <a:noFill/>
        </p:spPr>
        <p:txBody>
          <a:bodyPr wrap="square" rtlCol="0">
            <a:spAutoFit/>
          </a:bodyPr>
          <a:lstStyle/>
          <a:p>
            <a:r>
              <a:rPr lang="sv-SE" sz="4800" b="1" dirty="0">
                <a:solidFill>
                  <a:srgbClr val="9426AA"/>
                </a:solidFill>
              </a:rPr>
              <a:t>Galenskapskartan…</a:t>
            </a:r>
          </a:p>
        </p:txBody>
      </p:sp>
      <p:pic>
        <p:nvPicPr>
          <p:cNvPr id="3" name="Picture 2">
            <a:extLst>
              <a:ext uri="{FF2B5EF4-FFF2-40B4-BE49-F238E27FC236}">
                <a16:creationId xmlns:a16="http://schemas.microsoft.com/office/drawing/2014/main" id="{B0A50EE4-62D8-F20E-A009-56DCE1DC3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313" y="526093"/>
            <a:ext cx="5153651" cy="612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F97A1D87-2BB1-4E0E-4741-BE959CACA543}"/>
              </a:ext>
            </a:extLst>
          </p:cNvPr>
          <p:cNvGrpSpPr/>
          <p:nvPr/>
        </p:nvGrpSpPr>
        <p:grpSpPr>
          <a:xfrm>
            <a:off x="7661310" y="3795468"/>
            <a:ext cx="2308064" cy="1966505"/>
            <a:chOff x="4744720" y="3769360"/>
            <a:chExt cx="2540000" cy="2222646"/>
          </a:xfrm>
        </p:grpSpPr>
        <p:sp>
          <p:nvSpPr>
            <p:cNvPr id="4" name="Rektangel: rundade hörn 6">
              <a:extLst>
                <a:ext uri="{FF2B5EF4-FFF2-40B4-BE49-F238E27FC236}">
                  <a16:creationId xmlns:a16="http://schemas.microsoft.com/office/drawing/2014/main" id="{688A4C9A-7E5D-9BB5-E9A5-5F6C7E6DD467}"/>
                </a:ext>
              </a:extLst>
            </p:cNvPr>
            <p:cNvSpPr/>
            <p:nvPr/>
          </p:nvSpPr>
          <p:spPr>
            <a:xfrm>
              <a:off x="4744720" y="5494166"/>
              <a:ext cx="2540000" cy="497840"/>
            </a:xfrm>
            <a:prstGeom prst="roundRect">
              <a:avLst>
                <a:gd name="adj" fmla="val 50000"/>
              </a:avLst>
            </a:prstGeom>
            <a:noFill/>
            <a:ln w="57150">
              <a:solidFill>
                <a:srgbClr val="9426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rundade hörn 7">
              <a:extLst>
                <a:ext uri="{FF2B5EF4-FFF2-40B4-BE49-F238E27FC236}">
                  <a16:creationId xmlns:a16="http://schemas.microsoft.com/office/drawing/2014/main" id="{CBF23527-BE5C-EE92-C01F-E6450D704F9D}"/>
                </a:ext>
              </a:extLst>
            </p:cNvPr>
            <p:cNvSpPr/>
            <p:nvPr/>
          </p:nvSpPr>
          <p:spPr>
            <a:xfrm>
              <a:off x="5567680" y="3769360"/>
              <a:ext cx="1310640" cy="254000"/>
            </a:xfrm>
            <a:prstGeom prst="roundRect">
              <a:avLst>
                <a:gd name="adj" fmla="val 50000"/>
              </a:avLst>
            </a:prstGeom>
            <a:noFill/>
            <a:ln w="57150">
              <a:solidFill>
                <a:srgbClr val="9426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rundade hörn 8">
              <a:extLst>
                <a:ext uri="{FF2B5EF4-FFF2-40B4-BE49-F238E27FC236}">
                  <a16:creationId xmlns:a16="http://schemas.microsoft.com/office/drawing/2014/main" id="{FCA04089-E122-698E-979F-64F6ED3CA122}"/>
                </a:ext>
              </a:extLst>
            </p:cNvPr>
            <p:cNvSpPr/>
            <p:nvPr/>
          </p:nvSpPr>
          <p:spPr>
            <a:xfrm>
              <a:off x="6795808" y="4462632"/>
              <a:ext cx="488912" cy="250118"/>
            </a:xfrm>
            <a:prstGeom prst="roundRect">
              <a:avLst>
                <a:gd name="adj" fmla="val 50000"/>
              </a:avLst>
            </a:prstGeom>
            <a:noFill/>
            <a:ln w="57150">
              <a:solidFill>
                <a:srgbClr val="9426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9" name="Rak pilkoppling 10">
              <a:extLst>
                <a:ext uri="{FF2B5EF4-FFF2-40B4-BE49-F238E27FC236}">
                  <a16:creationId xmlns:a16="http://schemas.microsoft.com/office/drawing/2014/main" id="{5BA146CC-0931-BEC1-7BFC-1764B4A9B794}"/>
                </a:ext>
              </a:extLst>
            </p:cNvPr>
            <p:cNvCxnSpPr>
              <a:cxnSpLocks/>
              <a:endCxn id="8" idx="1"/>
            </p:cNvCxnSpPr>
            <p:nvPr/>
          </p:nvCxnSpPr>
          <p:spPr>
            <a:xfrm>
              <a:off x="6563360" y="4023360"/>
              <a:ext cx="232448" cy="564330"/>
            </a:xfrm>
            <a:prstGeom prst="straightConnector1">
              <a:avLst/>
            </a:prstGeom>
            <a:ln w="57150">
              <a:solidFill>
                <a:srgbClr val="9426A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13">
              <a:extLst>
                <a:ext uri="{FF2B5EF4-FFF2-40B4-BE49-F238E27FC236}">
                  <a16:creationId xmlns:a16="http://schemas.microsoft.com/office/drawing/2014/main" id="{DA1C659D-09E2-6EBB-82E2-4C7DB0A800B6}"/>
                </a:ext>
              </a:extLst>
            </p:cNvPr>
            <p:cNvCxnSpPr>
              <a:cxnSpLocks/>
            </p:cNvCxnSpPr>
            <p:nvPr/>
          </p:nvCxnSpPr>
          <p:spPr>
            <a:xfrm>
              <a:off x="6520180" y="4966750"/>
              <a:ext cx="43180" cy="509490"/>
            </a:xfrm>
            <a:prstGeom prst="straightConnector1">
              <a:avLst/>
            </a:prstGeom>
            <a:ln w="57150">
              <a:solidFill>
                <a:srgbClr val="9426AA"/>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ruta 3">
            <a:extLst>
              <a:ext uri="{FF2B5EF4-FFF2-40B4-BE49-F238E27FC236}">
                <a16:creationId xmlns:a16="http://schemas.microsoft.com/office/drawing/2014/main" id="{40BD7E19-5136-D45E-28F2-B3E02BAB2394}"/>
              </a:ext>
            </a:extLst>
          </p:cNvPr>
          <p:cNvSpPr txBox="1"/>
          <p:nvPr/>
        </p:nvSpPr>
        <p:spPr>
          <a:xfrm>
            <a:off x="1228764" y="2866660"/>
            <a:ext cx="4659924" cy="1446550"/>
          </a:xfrm>
          <a:prstGeom prst="rect">
            <a:avLst/>
          </a:prstGeom>
          <a:noFill/>
        </p:spPr>
        <p:txBody>
          <a:bodyPr wrap="square" rtlCol="0">
            <a:spAutoFit/>
          </a:bodyPr>
          <a:lstStyle/>
          <a:p>
            <a:r>
              <a:rPr lang="sv-SE" sz="3200" b="1" dirty="0">
                <a:solidFill>
                  <a:srgbClr val="9426AA"/>
                </a:solidFill>
              </a:rPr>
              <a:t>… och pekar ut farliga rörelsemönster. </a:t>
            </a:r>
          </a:p>
          <a:p>
            <a:endParaRPr lang="sv-SE" sz="2400" dirty="0"/>
          </a:p>
        </p:txBody>
      </p:sp>
      <p:sp>
        <p:nvSpPr>
          <p:cNvPr id="12" name="Rektangel: rundade hörn 7">
            <a:extLst>
              <a:ext uri="{FF2B5EF4-FFF2-40B4-BE49-F238E27FC236}">
                <a16:creationId xmlns:a16="http://schemas.microsoft.com/office/drawing/2014/main" id="{1755A32D-95AE-7562-0E09-3E7B178C5B99}"/>
              </a:ext>
            </a:extLst>
          </p:cNvPr>
          <p:cNvSpPr/>
          <p:nvPr/>
        </p:nvSpPr>
        <p:spPr>
          <a:xfrm>
            <a:off x="8409119" y="4630140"/>
            <a:ext cx="1006317" cy="224729"/>
          </a:xfrm>
          <a:prstGeom prst="roundRect">
            <a:avLst>
              <a:gd name="adj" fmla="val 50000"/>
            </a:avLst>
          </a:prstGeom>
          <a:noFill/>
          <a:ln w="57150">
            <a:solidFill>
              <a:srgbClr val="9426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koppling 13">
            <a:extLst>
              <a:ext uri="{FF2B5EF4-FFF2-40B4-BE49-F238E27FC236}">
                <a16:creationId xmlns:a16="http://schemas.microsoft.com/office/drawing/2014/main" id="{F76E2599-7D31-8722-FD92-A29FDA32B3BD}"/>
              </a:ext>
            </a:extLst>
          </p:cNvPr>
          <p:cNvCxnSpPr>
            <a:cxnSpLocks/>
            <a:stCxn id="8" idx="1"/>
            <a:endCxn id="12" idx="3"/>
          </p:cNvCxnSpPr>
          <p:nvPr/>
        </p:nvCxnSpPr>
        <p:spPr>
          <a:xfrm flipH="1">
            <a:off x="9415436" y="4519493"/>
            <a:ext cx="109670" cy="223012"/>
          </a:xfrm>
          <a:prstGeom prst="straightConnector1">
            <a:avLst/>
          </a:prstGeom>
          <a:ln w="57150">
            <a:solidFill>
              <a:srgbClr val="9426A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271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1">
            <a:extLst>
              <a:ext uri="{FF2B5EF4-FFF2-40B4-BE49-F238E27FC236}">
                <a16:creationId xmlns:a16="http://schemas.microsoft.com/office/drawing/2014/main" id="{7136B393-1889-ACA0-9711-54DE17658E21}"/>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 name="textruta 2">
            <a:extLst>
              <a:ext uri="{FF2B5EF4-FFF2-40B4-BE49-F238E27FC236}">
                <a16:creationId xmlns:a16="http://schemas.microsoft.com/office/drawing/2014/main" id="{C7ADEAFB-8D9A-05E4-720F-A227E481CF3C}"/>
              </a:ext>
            </a:extLst>
          </p:cNvPr>
          <p:cNvSpPr txBox="1"/>
          <p:nvPr/>
        </p:nvSpPr>
        <p:spPr>
          <a:xfrm>
            <a:off x="582636" y="475941"/>
            <a:ext cx="9724197" cy="830997"/>
          </a:xfrm>
          <a:prstGeom prst="rect">
            <a:avLst/>
          </a:prstGeom>
          <a:noFill/>
        </p:spPr>
        <p:txBody>
          <a:bodyPr wrap="square" rtlCol="0">
            <a:spAutoFit/>
          </a:bodyPr>
          <a:lstStyle/>
          <a:p>
            <a:r>
              <a:rPr lang="sv-SE" sz="4800" b="1" dirty="0">
                <a:solidFill>
                  <a:srgbClr val="9426AA"/>
                </a:solidFill>
              </a:rPr>
              <a:t>Världen blir galen på flera sätt …</a:t>
            </a:r>
          </a:p>
        </p:txBody>
      </p:sp>
      <p:sp>
        <p:nvSpPr>
          <p:cNvPr id="3" name="textruta 3">
            <a:extLst>
              <a:ext uri="{FF2B5EF4-FFF2-40B4-BE49-F238E27FC236}">
                <a16:creationId xmlns:a16="http://schemas.microsoft.com/office/drawing/2014/main" id="{D2C2CE7B-0E7B-63D3-D0CA-EC4AA5C8DF3C}"/>
              </a:ext>
            </a:extLst>
          </p:cNvPr>
          <p:cNvSpPr txBox="1"/>
          <p:nvPr/>
        </p:nvSpPr>
        <p:spPr>
          <a:xfrm>
            <a:off x="1900512" y="1400268"/>
            <a:ext cx="9724197" cy="4401205"/>
          </a:xfrm>
          <a:prstGeom prst="rect">
            <a:avLst/>
          </a:prstGeom>
          <a:noFill/>
        </p:spPr>
        <p:txBody>
          <a:bodyPr wrap="square" rtlCol="0">
            <a:spAutoFit/>
          </a:bodyPr>
          <a:lstStyle/>
          <a:p>
            <a:pPr marL="571500" indent="-571500">
              <a:buFont typeface="Arial" panose="020B0604020202020204" pitchFamily="34" charset="0"/>
              <a:buChar char="•"/>
            </a:pPr>
            <a:r>
              <a:rPr lang="sv-SE" sz="2800" dirty="0"/>
              <a:t>Civilisationer har kommit och försvunnit under världshistoriens lopp.</a:t>
            </a:r>
          </a:p>
          <a:p>
            <a:pPr marL="571500" indent="-571500">
              <a:buFont typeface="Arial" panose="020B0604020202020204" pitchFamily="34" charset="0"/>
              <a:buChar char="•"/>
            </a:pPr>
            <a:r>
              <a:rPr lang="sv-SE" sz="2800" dirty="0"/>
              <a:t>Människor tycks vara kapabla till de mest avskyvärda handlingar.</a:t>
            </a:r>
          </a:p>
          <a:p>
            <a:pPr marL="571500" indent="-571500">
              <a:buFont typeface="Arial" panose="020B0604020202020204" pitchFamily="34" charset="0"/>
              <a:buChar char="•"/>
            </a:pPr>
            <a:r>
              <a:rPr lang="sv-SE" sz="2800" dirty="0"/>
              <a:t>Många av världens makthavare säger en sak och gör något helt annat.</a:t>
            </a:r>
          </a:p>
          <a:p>
            <a:pPr marL="571500" indent="-571500">
              <a:buFont typeface="Arial" panose="020B0604020202020204" pitchFamily="34" charset="0"/>
              <a:buChar char="•"/>
            </a:pPr>
            <a:r>
              <a:rPr lang="sv-SE" sz="2800" dirty="0"/>
              <a:t>Det tycks inte bli bättre, snarare tvärtom.</a:t>
            </a:r>
          </a:p>
          <a:p>
            <a:pPr marL="571500" indent="-571500">
              <a:buFont typeface="Arial" panose="020B0604020202020204" pitchFamily="34" charset="0"/>
              <a:buChar char="•"/>
            </a:pPr>
            <a:r>
              <a:rPr lang="sv-SE" sz="2800" dirty="0"/>
              <a:t>Självdestruktiva processer – kärnvapen, klimatpåverkan, massutrotning och fientlig AI – anses driva mänskligheten allt närmare mot sin egen undergång. </a:t>
            </a:r>
          </a:p>
        </p:txBody>
      </p:sp>
    </p:spTree>
    <p:extLst>
      <p:ext uri="{BB962C8B-B14F-4D97-AF65-F5344CB8AC3E}">
        <p14:creationId xmlns:p14="http://schemas.microsoft.com/office/powerpoint/2010/main" val="2610414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1">
            <a:extLst>
              <a:ext uri="{FF2B5EF4-FFF2-40B4-BE49-F238E27FC236}">
                <a16:creationId xmlns:a16="http://schemas.microsoft.com/office/drawing/2014/main" id="{7136B393-1889-ACA0-9711-54DE17658E21}"/>
              </a:ext>
            </a:extLst>
          </p:cNvPr>
          <p:cNvSpPr/>
          <p:nvPr/>
        </p:nvSpPr>
        <p:spPr>
          <a:xfrm>
            <a:off x="0" y="-93444"/>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 name="textruta 2">
            <a:extLst>
              <a:ext uri="{FF2B5EF4-FFF2-40B4-BE49-F238E27FC236}">
                <a16:creationId xmlns:a16="http://schemas.microsoft.com/office/drawing/2014/main" id="{C7ADEAFB-8D9A-05E4-720F-A227E481CF3C}"/>
              </a:ext>
            </a:extLst>
          </p:cNvPr>
          <p:cNvSpPr txBox="1"/>
          <p:nvPr/>
        </p:nvSpPr>
        <p:spPr>
          <a:xfrm>
            <a:off x="582636" y="475941"/>
            <a:ext cx="9724197" cy="830997"/>
          </a:xfrm>
          <a:prstGeom prst="rect">
            <a:avLst/>
          </a:prstGeom>
          <a:noFill/>
        </p:spPr>
        <p:txBody>
          <a:bodyPr wrap="square" rtlCol="0">
            <a:spAutoFit/>
          </a:bodyPr>
          <a:lstStyle/>
          <a:p>
            <a:r>
              <a:rPr lang="sv-SE" sz="4800" b="1" dirty="0">
                <a:solidFill>
                  <a:srgbClr val="9426AA"/>
                </a:solidFill>
              </a:rPr>
              <a:t>Världen blir galen på flera sätt …</a:t>
            </a:r>
          </a:p>
        </p:txBody>
      </p:sp>
      <p:sp>
        <p:nvSpPr>
          <p:cNvPr id="4" name="textruta 2">
            <a:extLst>
              <a:ext uri="{FF2B5EF4-FFF2-40B4-BE49-F238E27FC236}">
                <a16:creationId xmlns:a16="http://schemas.microsoft.com/office/drawing/2014/main" id="{CAD39E19-017D-3F51-B4D3-F0E09F9EEB6F}"/>
              </a:ext>
            </a:extLst>
          </p:cNvPr>
          <p:cNvSpPr txBox="1"/>
          <p:nvPr/>
        </p:nvSpPr>
        <p:spPr>
          <a:xfrm>
            <a:off x="5755152" y="5812673"/>
            <a:ext cx="5863346" cy="830997"/>
          </a:xfrm>
          <a:prstGeom prst="rect">
            <a:avLst/>
          </a:prstGeom>
          <a:noFill/>
        </p:spPr>
        <p:txBody>
          <a:bodyPr wrap="square" rtlCol="0">
            <a:spAutoFit/>
          </a:bodyPr>
          <a:lstStyle/>
          <a:p>
            <a:r>
              <a:rPr lang="sv-SE" sz="4800" b="1" dirty="0">
                <a:solidFill>
                  <a:srgbClr val="9426AA"/>
                </a:solidFill>
              </a:rPr>
              <a:t>… av galna människor</a:t>
            </a:r>
          </a:p>
        </p:txBody>
      </p:sp>
      <p:sp>
        <p:nvSpPr>
          <p:cNvPr id="5" name="textruta 3">
            <a:extLst>
              <a:ext uri="{FF2B5EF4-FFF2-40B4-BE49-F238E27FC236}">
                <a16:creationId xmlns:a16="http://schemas.microsoft.com/office/drawing/2014/main" id="{89A317A9-9122-879B-E782-37054DC4CF13}"/>
              </a:ext>
            </a:extLst>
          </p:cNvPr>
          <p:cNvSpPr txBox="1"/>
          <p:nvPr/>
        </p:nvSpPr>
        <p:spPr>
          <a:xfrm>
            <a:off x="1894301" y="1411468"/>
            <a:ext cx="9724197" cy="4401205"/>
          </a:xfrm>
          <a:prstGeom prst="rect">
            <a:avLst/>
          </a:prstGeom>
          <a:noFill/>
        </p:spPr>
        <p:txBody>
          <a:bodyPr wrap="square" rtlCol="0">
            <a:spAutoFit/>
          </a:bodyPr>
          <a:lstStyle/>
          <a:p>
            <a:pPr marL="571500" indent="-571500">
              <a:buFont typeface="Arial" panose="020B0604020202020204" pitchFamily="34" charset="0"/>
              <a:buChar char="•"/>
            </a:pPr>
            <a:r>
              <a:rPr lang="sv-SE" sz="2800" dirty="0"/>
              <a:t>Civilisationer har kommit och försvunnit under världshistoriens lopp.</a:t>
            </a:r>
          </a:p>
          <a:p>
            <a:pPr marL="571500" indent="-571500">
              <a:buFont typeface="Arial" panose="020B0604020202020204" pitchFamily="34" charset="0"/>
              <a:buChar char="•"/>
            </a:pPr>
            <a:r>
              <a:rPr lang="sv-SE" sz="2800" dirty="0"/>
              <a:t>Människor tycks vara kapabla till de mest avskyvärda handlingar.</a:t>
            </a:r>
          </a:p>
          <a:p>
            <a:pPr marL="571500" indent="-571500">
              <a:buFont typeface="Arial" panose="020B0604020202020204" pitchFamily="34" charset="0"/>
              <a:buChar char="•"/>
            </a:pPr>
            <a:r>
              <a:rPr lang="sv-SE" sz="2800" dirty="0"/>
              <a:t>Många av världens makthavare säger en sak och gör något helt annat.</a:t>
            </a:r>
          </a:p>
          <a:p>
            <a:pPr marL="571500" indent="-571500">
              <a:buFont typeface="Arial" panose="020B0604020202020204" pitchFamily="34" charset="0"/>
              <a:buChar char="•"/>
            </a:pPr>
            <a:r>
              <a:rPr lang="sv-SE" sz="2800" dirty="0"/>
              <a:t>Det tycks inte bli bättre, snarare tvärtom.</a:t>
            </a:r>
          </a:p>
          <a:p>
            <a:pPr marL="571500" indent="-571500">
              <a:buFont typeface="Arial" panose="020B0604020202020204" pitchFamily="34" charset="0"/>
              <a:buChar char="•"/>
            </a:pPr>
            <a:r>
              <a:rPr lang="sv-SE" sz="2800" dirty="0"/>
              <a:t>Självdestruktiva processer – kärnvapen, klimatpåverkan, massutrotning och fientlig AI – </a:t>
            </a:r>
            <a:r>
              <a:rPr lang="sv-SE" sz="2800"/>
              <a:t>anses driva </a:t>
            </a:r>
            <a:r>
              <a:rPr lang="sv-SE" sz="2800" dirty="0"/>
              <a:t>mänskligheten allt närmare mot sin egen undergång. </a:t>
            </a:r>
          </a:p>
        </p:txBody>
      </p:sp>
    </p:spTree>
    <p:extLst>
      <p:ext uri="{BB962C8B-B14F-4D97-AF65-F5344CB8AC3E}">
        <p14:creationId xmlns:p14="http://schemas.microsoft.com/office/powerpoint/2010/main" val="246620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1">
            <a:extLst>
              <a:ext uri="{FF2B5EF4-FFF2-40B4-BE49-F238E27FC236}">
                <a16:creationId xmlns:a16="http://schemas.microsoft.com/office/drawing/2014/main" id="{7136B393-1889-ACA0-9711-54DE17658E21}"/>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 name="textruta 2">
            <a:extLst>
              <a:ext uri="{FF2B5EF4-FFF2-40B4-BE49-F238E27FC236}">
                <a16:creationId xmlns:a16="http://schemas.microsoft.com/office/drawing/2014/main" id="{C7ADEAFB-8D9A-05E4-720F-A227E481CF3C}"/>
              </a:ext>
            </a:extLst>
          </p:cNvPr>
          <p:cNvSpPr txBox="1"/>
          <p:nvPr/>
        </p:nvSpPr>
        <p:spPr>
          <a:xfrm>
            <a:off x="185043" y="642275"/>
            <a:ext cx="3249037" cy="3046988"/>
          </a:xfrm>
          <a:prstGeom prst="rect">
            <a:avLst/>
          </a:prstGeom>
          <a:noFill/>
        </p:spPr>
        <p:txBody>
          <a:bodyPr wrap="square" rtlCol="0">
            <a:spAutoFit/>
          </a:bodyPr>
          <a:lstStyle/>
          <a:p>
            <a:pPr algn="r"/>
            <a:r>
              <a:rPr lang="sv-SE" sz="2400" dirty="0"/>
              <a:t>Inte undra på att den galna världen får oss att känna oro och förtvivlan. </a:t>
            </a:r>
            <a:br>
              <a:rPr lang="sv-SE" sz="2400" dirty="0"/>
            </a:br>
            <a:endParaRPr lang="sv-SE" sz="2400" dirty="0"/>
          </a:p>
          <a:p>
            <a:pPr algn="r"/>
            <a:r>
              <a:rPr lang="sv-SE" sz="2400" dirty="0"/>
              <a:t>Hur ska JAG kunna finna mig till rätta i en galen värld?</a:t>
            </a:r>
          </a:p>
        </p:txBody>
      </p:sp>
      <p:pic>
        <p:nvPicPr>
          <p:cNvPr id="4" name="Bildobjekt 2">
            <a:extLst>
              <a:ext uri="{FF2B5EF4-FFF2-40B4-BE49-F238E27FC236}">
                <a16:creationId xmlns:a16="http://schemas.microsoft.com/office/drawing/2014/main" id="{8F6B2CDC-714C-A506-4F95-7F33FEC90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042" y="260263"/>
            <a:ext cx="4697408" cy="6858000"/>
          </a:xfrm>
          <a:prstGeom prst="rect">
            <a:avLst/>
          </a:prstGeom>
        </p:spPr>
      </p:pic>
      <p:sp>
        <p:nvSpPr>
          <p:cNvPr id="8" name="textruta 2">
            <a:extLst>
              <a:ext uri="{FF2B5EF4-FFF2-40B4-BE49-F238E27FC236}">
                <a16:creationId xmlns:a16="http://schemas.microsoft.com/office/drawing/2014/main" id="{BBC7815C-A992-F2B9-C2BE-5A986FF332AF}"/>
              </a:ext>
            </a:extLst>
          </p:cNvPr>
          <p:cNvSpPr txBox="1"/>
          <p:nvPr/>
        </p:nvSpPr>
        <p:spPr>
          <a:xfrm>
            <a:off x="8367487" y="3191090"/>
            <a:ext cx="3639470" cy="2677656"/>
          </a:xfrm>
          <a:prstGeom prst="rect">
            <a:avLst/>
          </a:prstGeom>
          <a:noFill/>
        </p:spPr>
        <p:txBody>
          <a:bodyPr wrap="square" rtlCol="0">
            <a:spAutoFit/>
          </a:bodyPr>
          <a:lstStyle/>
          <a:p>
            <a:r>
              <a:rPr lang="sv-SE" sz="2400" dirty="0"/>
              <a:t>Vår oro och förtvivlan måste tas på allvar. Men måste vi inte försöka ta oss ut ur den trånga bur som </a:t>
            </a:r>
            <a:r>
              <a:rPr lang="sv-SE" sz="2400" dirty="0" err="1"/>
              <a:t>JAGet</a:t>
            </a:r>
            <a:r>
              <a:rPr lang="sv-SE" sz="2400" dirty="0"/>
              <a:t> låser in oss i?</a:t>
            </a:r>
          </a:p>
          <a:p>
            <a:endParaRPr lang="sv-SE" sz="2400" dirty="0"/>
          </a:p>
          <a:p>
            <a:r>
              <a:rPr lang="sv-SE" sz="2400" dirty="0"/>
              <a:t>För vårt eget bästa?</a:t>
            </a:r>
          </a:p>
        </p:txBody>
      </p:sp>
    </p:spTree>
    <p:extLst>
      <p:ext uri="{BB962C8B-B14F-4D97-AF65-F5344CB8AC3E}">
        <p14:creationId xmlns:p14="http://schemas.microsoft.com/office/powerpoint/2010/main" val="176567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1">
            <a:extLst>
              <a:ext uri="{FF2B5EF4-FFF2-40B4-BE49-F238E27FC236}">
                <a16:creationId xmlns:a16="http://schemas.microsoft.com/office/drawing/2014/main" id="{7136B393-1889-ACA0-9711-54DE17658E21}"/>
              </a:ext>
            </a:extLst>
          </p:cNvPr>
          <p:cNvSpPr/>
          <p:nvPr/>
        </p:nvSpPr>
        <p:spPr>
          <a:xfrm>
            <a:off x="0" y="0"/>
            <a:ext cx="12192000" cy="6951444"/>
          </a:xfrm>
          <a:prstGeom prst="rect">
            <a:avLst/>
          </a:prstGeom>
          <a:solidFill>
            <a:srgbClr val="EDE7F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 name="textruta 2">
            <a:extLst>
              <a:ext uri="{FF2B5EF4-FFF2-40B4-BE49-F238E27FC236}">
                <a16:creationId xmlns:a16="http://schemas.microsoft.com/office/drawing/2014/main" id="{C7ADEAFB-8D9A-05E4-720F-A227E481CF3C}"/>
              </a:ext>
            </a:extLst>
          </p:cNvPr>
          <p:cNvSpPr txBox="1"/>
          <p:nvPr/>
        </p:nvSpPr>
        <p:spPr>
          <a:xfrm>
            <a:off x="465220" y="955185"/>
            <a:ext cx="7857106" cy="2308324"/>
          </a:xfrm>
          <a:prstGeom prst="rect">
            <a:avLst/>
          </a:prstGeom>
          <a:noFill/>
        </p:spPr>
        <p:txBody>
          <a:bodyPr wrap="square" rtlCol="0">
            <a:spAutoFit/>
          </a:bodyPr>
          <a:lstStyle/>
          <a:p>
            <a:r>
              <a:rPr lang="sv-SE" sz="2400" dirty="0"/>
              <a:t>Den danske filosofen </a:t>
            </a:r>
            <a:r>
              <a:rPr lang="sv-SE" sz="2400" b="1" dirty="0"/>
              <a:t>Søren Kierkegaard (1813-1855) </a:t>
            </a:r>
            <a:r>
              <a:rPr lang="sv-SE" sz="2400" dirty="0"/>
              <a:t>myntade begreppet existentiell ångest – ett sinnestillstånd där allt förefaller meningslöst.</a:t>
            </a:r>
          </a:p>
          <a:p>
            <a:endParaRPr lang="sv-SE" sz="2400" dirty="0"/>
          </a:p>
          <a:p>
            <a:r>
              <a:rPr lang="sv-SE" sz="2400" dirty="0"/>
              <a:t>Ångest är inte enbart av ondo. Ur den kan en stark övertygelse och vägriktning växa fram.  </a:t>
            </a:r>
          </a:p>
        </p:txBody>
      </p:sp>
      <p:pic>
        <p:nvPicPr>
          <p:cNvPr id="3" name="Bildobjekt 2" descr="En bild som visar står, gammal, pennteckning&#10;&#10;Automatiskt genererad beskrivning">
            <a:extLst>
              <a:ext uri="{FF2B5EF4-FFF2-40B4-BE49-F238E27FC236}">
                <a16:creationId xmlns:a16="http://schemas.microsoft.com/office/drawing/2014/main" id="{EB1DE372-6120-C111-BD61-19DABB773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6308" y="955185"/>
            <a:ext cx="3571815" cy="5041073"/>
          </a:xfrm>
          <a:prstGeom prst="rect">
            <a:avLst/>
          </a:prstGeom>
        </p:spPr>
      </p:pic>
      <p:sp>
        <p:nvSpPr>
          <p:cNvPr id="5" name="textruta 7">
            <a:extLst>
              <a:ext uri="{FF2B5EF4-FFF2-40B4-BE49-F238E27FC236}">
                <a16:creationId xmlns:a16="http://schemas.microsoft.com/office/drawing/2014/main" id="{794BFB61-6E89-73DF-5B1A-951A180F5745}"/>
              </a:ext>
            </a:extLst>
          </p:cNvPr>
          <p:cNvSpPr txBox="1"/>
          <p:nvPr/>
        </p:nvSpPr>
        <p:spPr>
          <a:xfrm>
            <a:off x="465220" y="3475722"/>
            <a:ext cx="6840946" cy="1754326"/>
          </a:xfrm>
          <a:prstGeom prst="rect">
            <a:avLst/>
          </a:prstGeom>
          <a:noFill/>
        </p:spPr>
        <p:txBody>
          <a:bodyPr wrap="square" rtlCol="0">
            <a:spAutoFit/>
          </a:bodyPr>
          <a:lstStyle/>
          <a:p>
            <a:r>
              <a:rPr lang="sv-SE" sz="3600" b="1" dirty="0">
                <a:solidFill>
                  <a:srgbClr val="9426AA"/>
                </a:solidFill>
              </a:rPr>
              <a:t>”Att våga är att förlora fotfästet </a:t>
            </a:r>
            <a:br>
              <a:rPr lang="sv-SE" sz="3600" b="1" dirty="0">
                <a:solidFill>
                  <a:srgbClr val="9426AA"/>
                </a:solidFill>
              </a:rPr>
            </a:br>
            <a:r>
              <a:rPr lang="sv-SE" sz="3600" b="1" dirty="0">
                <a:solidFill>
                  <a:srgbClr val="9426AA"/>
                </a:solidFill>
              </a:rPr>
              <a:t>en liten stund. Att inte våga är att förlora sig själv.”</a:t>
            </a:r>
          </a:p>
        </p:txBody>
      </p:sp>
    </p:spTree>
    <p:extLst>
      <p:ext uri="{BB962C8B-B14F-4D97-AF65-F5344CB8AC3E}">
        <p14:creationId xmlns:p14="http://schemas.microsoft.com/office/powerpoint/2010/main" val="2141202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1284</Words>
  <Application>Microsoft Office PowerPoint</Application>
  <PresentationFormat>Bredbild</PresentationFormat>
  <Paragraphs>118</Paragraphs>
  <Slides>25</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25</vt:i4>
      </vt:variant>
    </vt:vector>
  </HeadingPairs>
  <TitlesOfParts>
    <vt:vector size="29" baseType="lpstr">
      <vt:lpstr>Arial</vt:lpstr>
      <vt:lpstr>Calibri</vt:lpstr>
      <vt:lpstr>Calibri Light</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Ava Nikpay</dc:creator>
  <cp:lastModifiedBy>Bertil Hök</cp:lastModifiedBy>
  <cp:revision>52</cp:revision>
  <dcterms:created xsi:type="dcterms:W3CDTF">2023-03-15T09:36:11Z</dcterms:created>
  <dcterms:modified xsi:type="dcterms:W3CDTF">2023-03-23T05:55:34Z</dcterms:modified>
</cp:coreProperties>
</file>